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commentAuthors.xml" ContentType="application/vnd.openxmlformats-officedocument.presentationml.commentAuthors+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52" r:id="rId1"/>
  </p:sldMasterIdLst>
  <p:notesMasterIdLst>
    <p:notesMasterId r:id="rId163"/>
  </p:notesMasterIdLst>
  <p:handoutMasterIdLst>
    <p:handoutMasterId r:id="rId164"/>
  </p:handoutMasterIdLst>
  <p:sldIdLst>
    <p:sldId id="421" r:id="rId2"/>
    <p:sldId id="559" r:id="rId3"/>
    <p:sldId id="532" r:id="rId4"/>
    <p:sldId id="560" r:id="rId5"/>
    <p:sldId id="561" r:id="rId6"/>
    <p:sldId id="562" r:id="rId7"/>
    <p:sldId id="563" r:id="rId8"/>
    <p:sldId id="564" r:id="rId9"/>
    <p:sldId id="565" r:id="rId10"/>
    <p:sldId id="566" r:id="rId11"/>
    <p:sldId id="567" r:id="rId12"/>
    <p:sldId id="571" r:id="rId13"/>
    <p:sldId id="568" r:id="rId14"/>
    <p:sldId id="569" r:id="rId15"/>
    <p:sldId id="582" r:id="rId16"/>
    <p:sldId id="570" r:id="rId17"/>
    <p:sldId id="572" r:id="rId18"/>
    <p:sldId id="573" r:id="rId19"/>
    <p:sldId id="574" r:id="rId20"/>
    <p:sldId id="584" r:id="rId21"/>
    <p:sldId id="575" r:id="rId22"/>
    <p:sldId id="576" r:id="rId23"/>
    <p:sldId id="578" r:id="rId24"/>
    <p:sldId id="588" r:id="rId25"/>
    <p:sldId id="579" r:id="rId26"/>
    <p:sldId id="580" r:id="rId27"/>
    <p:sldId id="577" r:id="rId28"/>
    <p:sldId id="583" r:id="rId29"/>
    <p:sldId id="581" r:id="rId30"/>
    <p:sldId id="585" r:id="rId31"/>
    <p:sldId id="586" r:id="rId32"/>
    <p:sldId id="589" r:id="rId33"/>
    <p:sldId id="590" r:id="rId34"/>
    <p:sldId id="591" r:id="rId35"/>
    <p:sldId id="592" r:id="rId36"/>
    <p:sldId id="593" r:id="rId37"/>
    <p:sldId id="594" r:id="rId38"/>
    <p:sldId id="595" r:id="rId39"/>
    <p:sldId id="596" r:id="rId40"/>
    <p:sldId id="597" r:id="rId41"/>
    <p:sldId id="598" r:id="rId42"/>
    <p:sldId id="599" r:id="rId43"/>
    <p:sldId id="600" r:id="rId44"/>
    <p:sldId id="601" r:id="rId45"/>
    <p:sldId id="602" r:id="rId46"/>
    <p:sldId id="603" r:id="rId47"/>
    <p:sldId id="604" r:id="rId48"/>
    <p:sldId id="605" r:id="rId49"/>
    <p:sldId id="606" r:id="rId50"/>
    <p:sldId id="607" r:id="rId51"/>
    <p:sldId id="608" r:id="rId52"/>
    <p:sldId id="609" r:id="rId53"/>
    <p:sldId id="610" r:id="rId54"/>
    <p:sldId id="611" r:id="rId55"/>
    <p:sldId id="612" r:id="rId56"/>
    <p:sldId id="613" r:id="rId57"/>
    <p:sldId id="614" r:id="rId58"/>
    <p:sldId id="615" r:id="rId59"/>
    <p:sldId id="616" r:id="rId60"/>
    <p:sldId id="618" r:id="rId61"/>
    <p:sldId id="619" r:id="rId62"/>
    <p:sldId id="621" r:id="rId63"/>
    <p:sldId id="622" r:id="rId64"/>
    <p:sldId id="623" r:id="rId65"/>
    <p:sldId id="624" r:id="rId66"/>
    <p:sldId id="625" r:id="rId67"/>
    <p:sldId id="626" r:id="rId68"/>
    <p:sldId id="627" r:id="rId69"/>
    <p:sldId id="628" r:id="rId70"/>
    <p:sldId id="629" r:id="rId71"/>
    <p:sldId id="630" r:id="rId72"/>
    <p:sldId id="631" r:id="rId73"/>
    <p:sldId id="632" r:id="rId74"/>
    <p:sldId id="633" r:id="rId75"/>
    <p:sldId id="634" r:id="rId76"/>
    <p:sldId id="635" r:id="rId77"/>
    <p:sldId id="636" r:id="rId78"/>
    <p:sldId id="637" r:id="rId79"/>
    <p:sldId id="638" r:id="rId80"/>
    <p:sldId id="639" r:id="rId81"/>
    <p:sldId id="640" r:id="rId82"/>
    <p:sldId id="641" r:id="rId83"/>
    <p:sldId id="642" r:id="rId84"/>
    <p:sldId id="643" r:id="rId85"/>
    <p:sldId id="644" r:id="rId86"/>
    <p:sldId id="645" r:id="rId87"/>
    <p:sldId id="646" r:id="rId88"/>
    <p:sldId id="647" r:id="rId89"/>
    <p:sldId id="648" r:id="rId90"/>
    <p:sldId id="649" r:id="rId91"/>
    <p:sldId id="557" r:id="rId92"/>
    <p:sldId id="651" r:id="rId93"/>
    <p:sldId id="650" r:id="rId94"/>
    <p:sldId id="652" r:id="rId95"/>
    <p:sldId id="653" r:id="rId96"/>
    <p:sldId id="654" r:id="rId97"/>
    <p:sldId id="655" r:id="rId98"/>
    <p:sldId id="656" r:id="rId99"/>
    <p:sldId id="658" r:id="rId100"/>
    <p:sldId id="657" r:id="rId101"/>
    <p:sldId id="660" r:id="rId102"/>
    <p:sldId id="659" r:id="rId103"/>
    <p:sldId id="666" r:id="rId104"/>
    <p:sldId id="661" r:id="rId105"/>
    <p:sldId id="662" r:id="rId106"/>
    <p:sldId id="663" r:id="rId107"/>
    <p:sldId id="664" r:id="rId108"/>
    <p:sldId id="665" r:id="rId109"/>
    <p:sldId id="667" r:id="rId110"/>
    <p:sldId id="668" r:id="rId111"/>
    <p:sldId id="669" r:id="rId112"/>
    <p:sldId id="671" r:id="rId113"/>
    <p:sldId id="670" r:id="rId114"/>
    <p:sldId id="672" r:id="rId115"/>
    <p:sldId id="673" r:id="rId116"/>
    <p:sldId id="674" r:id="rId117"/>
    <p:sldId id="675" r:id="rId118"/>
    <p:sldId id="676" r:id="rId119"/>
    <p:sldId id="677" r:id="rId120"/>
    <p:sldId id="678" r:id="rId121"/>
    <p:sldId id="679" r:id="rId122"/>
    <p:sldId id="680" r:id="rId123"/>
    <p:sldId id="681" r:id="rId124"/>
    <p:sldId id="691" r:id="rId125"/>
    <p:sldId id="682" r:id="rId126"/>
    <p:sldId id="683" r:id="rId127"/>
    <p:sldId id="684" r:id="rId128"/>
    <p:sldId id="685" r:id="rId129"/>
    <p:sldId id="686" r:id="rId130"/>
    <p:sldId id="687" r:id="rId131"/>
    <p:sldId id="709" r:id="rId132"/>
    <p:sldId id="693" r:id="rId133"/>
    <p:sldId id="688" r:id="rId134"/>
    <p:sldId id="689" r:id="rId135"/>
    <p:sldId id="690" r:id="rId136"/>
    <p:sldId id="694" r:id="rId137"/>
    <p:sldId id="695" r:id="rId138"/>
    <p:sldId id="696" r:id="rId139"/>
    <p:sldId id="697" r:id="rId140"/>
    <p:sldId id="698" r:id="rId141"/>
    <p:sldId id="699" r:id="rId142"/>
    <p:sldId id="700" r:id="rId143"/>
    <p:sldId id="701" r:id="rId144"/>
    <p:sldId id="702" r:id="rId145"/>
    <p:sldId id="703" r:id="rId146"/>
    <p:sldId id="704" r:id="rId147"/>
    <p:sldId id="705" r:id="rId148"/>
    <p:sldId id="706" r:id="rId149"/>
    <p:sldId id="707" r:id="rId150"/>
    <p:sldId id="692" r:id="rId151"/>
    <p:sldId id="708" r:id="rId152"/>
    <p:sldId id="710" r:id="rId153"/>
    <p:sldId id="711" r:id="rId154"/>
    <p:sldId id="712" r:id="rId155"/>
    <p:sldId id="713" r:id="rId156"/>
    <p:sldId id="714" r:id="rId157"/>
    <p:sldId id="715" r:id="rId158"/>
    <p:sldId id="716" r:id="rId159"/>
    <p:sldId id="717" r:id="rId160"/>
    <p:sldId id="718" r:id="rId161"/>
    <p:sldId id="556" r:id="rId162"/>
  </p:sldIdLst>
  <p:sldSz cx="9144000" cy="6858000" type="screen4x3"/>
  <p:notesSz cx="7010400" cy="9296400"/>
  <p:defaultTextStyle>
    <a:defPPr>
      <a:defRPr lang="en-US"/>
    </a:defPPr>
    <a:lvl1pPr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1pPr>
    <a:lvl2pPr marL="4572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2pPr>
    <a:lvl3pPr marL="9144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3pPr>
    <a:lvl4pPr marL="13716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4pPr>
    <a:lvl5pPr marL="18288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5pPr>
    <a:lvl6pPr marL="2286000" algn="l" defTabSz="914400" rtl="0" eaLnBrk="1" latinLnBrk="0" hangingPunct="1">
      <a:defRPr sz="2400" b="1" kern="1200">
        <a:solidFill>
          <a:schemeClr val="tx1"/>
        </a:solidFill>
        <a:latin typeface="Arial" charset="0"/>
        <a:ea typeface="+mn-ea"/>
        <a:cs typeface="+mn-cs"/>
      </a:defRPr>
    </a:lvl6pPr>
    <a:lvl7pPr marL="2743200" algn="l" defTabSz="914400" rtl="0" eaLnBrk="1" latinLnBrk="0" hangingPunct="1">
      <a:defRPr sz="2400" b="1" kern="1200">
        <a:solidFill>
          <a:schemeClr val="tx1"/>
        </a:solidFill>
        <a:latin typeface="Arial" charset="0"/>
        <a:ea typeface="+mn-ea"/>
        <a:cs typeface="+mn-cs"/>
      </a:defRPr>
    </a:lvl7pPr>
    <a:lvl8pPr marL="3200400" algn="l" defTabSz="914400" rtl="0" eaLnBrk="1" latinLnBrk="0" hangingPunct="1">
      <a:defRPr sz="2400" b="1" kern="1200">
        <a:solidFill>
          <a:schemeClr val="tx1"/>
        </a:solidFill>
        <a:latin typeface="Arial" charset="0"/>
        <a:ea typeface="+mn-ea"/>
        <a:cs typeface="+mn-cs"/>
      </a:defRPr>
    </a:lvl8pPr>
    <a:lvl9pPr marL="3657600" algn="l" defTabSz="914400" rtl="0" eaLnBrk="1" latinLnBrk="0" hangingPunct="1">
      <a:defRPr sz="2400" b="1"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Roberts"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7D11"/>
    <a:srgbClr val="699419"/>
    <a:srgbClr val="4D740F"/>
    <a:srgbClr val="B5CA8D"/>
    <a:srgbClr val="8F143B"/>
    <a:srgbClr val="FDD540"/>
    <a:srgbClr val="E6F5FA"/>
    <a:srgbClr val="C0C0C0"/>
    <a:srgbClr val="DDDDDD"/>
    <a:srgbClr val="DED7B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9878" autoAdjust="0"/>
  </p:normalViewPr>
  <p:slideViewPr>
    <p:cSldViewPr snapToObjects="1">
      <p:cViewPr varScale="1">
        <p:scale>
          <a:sx n="103" d="100"/>
          <a:sy n="103" d="100"/>
        </p:scale>
        <p:origin x="-90" y="-180"/>
      </p:cViewPr>
      <p:guideLst>
        <p:guide orient="horz" pos="3600"/>
        <p:guide orient="horz" pos="2064"/>
        <p:guide orient="horz" pos="2208"/>
        <p:guide pos="144"/>
        <p:guide pos="2951"/>
        <p:guide pos="2866"/>
        <p:guide pos="566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4" d="100"/>
          <a:sy n="54" d="100"/>
        </p:scale>
        <p:origin x="-3042" y="-10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0"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dirty="0" smtClean="0"/>
              <a:t>© 2011 Capgemini - All rights reserved</a:t>
            </a:r>
            <a:endParaRPr lang="en-US" dirty="0">
              <a:solidFill>
                <a:schemeClr val="bg1"/>
              </a:solidFill>
            </a:endParaRPr>
          </a:p>
        </p:txBody>
      </p:sp>
      <p:sp>
        <p:nvSpPr>
          <p:cNvPr id="81925" name="Rectangle 5"/>
          <p:cNvSpPr>
            <a:spLocks noGrp="1" noChangeArrowheads="1"/>
          </p:cNvSpPr>
          <p:nvPr>
            <p:ph type="sldNum" sz="quarter" idx="3"/>
          </p:nvPr>
        </p:nvSpPr>
        <p:spPr bwMode="auto">
          <a:xfrm>
            <a:off x="3948113" y="9047163"/>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defRPr sz="800"/>
            </a:lvl1pPr>
          </a:lstStyle>
          <a:p>
            <a:fld id="{F345E50C-86C3-499D-B2AC-508411C99E2A}" type="slidenum">
              <a:rPr lang="en-US"/>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algn="l" defTabSz="922338">
              <a:lnSpc>
                <a:spcPct val="100000"/>
              </a:lnSpc>
            </a:pPr>
            <a:endParaRPr lang="en-GB" sz="800" b="0"/>
          </a:p>
        </p:txBody>
      </p:sp>
      <p:sp>
        <p:nvSpPr>
          <p:cNvPr id="81928" name="Rectangle 8"/>
          <p:cNvSpPr>
            <a:spLocks noChangeArrowheads="1"/>
          </p:cNvSpPr>
          <p:nvPr/>
        </p:nvSpPr>
        <p:spPr bwMode="auto">
          <a:xfrm>
            <a:off x="3973513" y="8829675"/>
            <a:ext cx="3036887" cy="461963"/>
          </a:xfrm>
          <a:prstGeom prst="rect">
            <a:avLst/>
          </a:prstGeom>
          <a:noFill/>
          <a:ln w="9525">
            <a:noFill/>
            <a:miter lim="800000"/>
            <a:headEnd/>
            <a:tailEnd/>
          </a:ln>
          <a:effectLst/>
        </p:spPr>
        <p:txBody>
          <a:bodyPr lIns="92278" tIns="46139" rIns="92278" bIns="46139" anchor="b"/>
          <a:lstStyle/>
          <a:p>
            <a:pPr algn="r" defTabSz="922338">
              <a:lnSpc>
                <a:spcPct val="100000"/>
              </a:lnSpc>
            </a:pPr>
            <a:endParaRPr lang="en-GB" sz="800"/>
          </a:p>
        </p:txBody>
      </p:sp>
      <p:sp>
        <p:nvSpPr>
          <p:cNvPr id="81929" name="Rectangle 9"/>
          <p:cNvSpPr>
            <a:spLocks noGrp="1" noChangeArrowheads="1"/>
          </p:cNvSpPr>
          <p:nvPr>
            <p:ph type="hdr" sz="quarter"/>
          </p:nvPr>
        </p:nvSpPr>
        <p:spPr bwMode="auto">
          <a:xfrm>
            <a:off x="396716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3"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
        <p:nvSpPr>
          <p:cNvPr id="3076" name="Rectangle 4"/>
          <p:cNvSpPr>
            <a:spLocks noGrp="1" noRot="1" noChangeAspect="1" noChangeArrowheads="1" noTextEdit="1"/>
          </p:cNvSpPr>
          <p:nvPr>
            <p:ph type="sldImg" idx="2"/>
          </p:nvPr>
        </p:nvSpPr>
        <p:spPr bwMode="auto">
          <a:xfrm>
            <a:off x="1187450" y="700088"/>
            <a:ext cx="4643438" cy="3482975"/>
          </a:xfrm>
          <a:prstGeom prst="rect">
            <a:avLst/>
          </a:prstGeom>
          <a:noFill/>
          <a:ln w="9525">
            <a:solidFill>
              <a:srgbClr val="000000"/>
            </a:solidFill>
            <a:miter lim="800000"/>
            <a:headEnd/>
            <a:tailEnd/>
          </a:ln>
          <a:effectLst/>
        </p:spPr>
      </p:sp>
      <p:sp>
        <p:nvSpPr>
          <p:cNvPr id="3081" name="Rectangle 9"/>
          <p:cNvSpPr>
            <a:spLocks noGrp="1" noChangeArrowheads="1"/>
          </p:cNvSpPr>
          <p:nvPr>
            <p:ph type="ftr" sz="quarter" idx="4"/>
          </p:nvPr>
        </p:nvSpPr>
        <p:spPr bwMode="auto">
          <a:xfrm>
            <a:off x="0" y="8829675"/>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dirty="0" smtClean="0"/>
              <a:t>© 2011 Capgemini - All rights reserved</a:t>
            </a:r>
            <a:endParaRPr lang="en-GB" dirty="0"/>
          </a:p>
        </p:txBody>
      </p:sp>
      <p:sp>
        <p:nvSpPr>
          <p:cNvPr id="3082" name="Rectangle 10"/>
          <p:cNvSpPr>
            <a:spLocks noGrp="1" noChangeArrowheads="1"/>
          </p:cNvSpPr>
          <p:nvPr>
            <p:ph type="sldNum" sz="quarter" idx="5"/>
          </p:nvPr>
        </p:nvSpPr>
        <p:spPr bwMode="auto">
          <a:xfrm>
            <a:off x="3973513" y="8829675"/>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lnSpc>
                <a:spcPct val="100000"/>
              </a:lnSpc>
              <a:defRPr sz="800"/>
            </a:lvl1pPr>
          </a:lstStyle>
          <a:p>
            <a:fld id="{68DFEEDA-D071-42C1-9D96-07A575D20E05}" type="slidenum">
              <a:rPr lang="en-GB"/>
              <a:pPr/>
              <a:t>‹#›</a:t>
            </a:fld>
            <a:endParaRPr lang="en-GB"/>
          </a:p>
        </p:txBody>
      </p:sp>
      <p:sp>
        <p:nvSpPr>
          <p:cNvPr id="3083" name="Rectangle 11"/>
          <p:cNvSpPr>
            <a:spLocks noGrp="1" noChangeArrowheads="1"/>
          </p:cNvSpPr>
          <p:nvPr>
            <p:ph type="body" sz="quarter" idx="3"/>
          </p:nvPr>
        </p:nvSpPr>
        <p:spPr bwMode="auto">
          <a:xfrm>
            <a:off x="446088" y="4451350"/>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smtClean="0"/>
              <a:t>Cliquez pour modifier les styles du texte du masque</a:t>
            </a:r>
          </a:p>
          <a:p>
            <a:pPr lvl="1"/>
            <a:r>
              <a:rPr lang="en-US" smtClean="0"/>
              <a:t>Deuxième niveau</a:t>
            </a:r>
          </a:p>
          <a:p>
            <a:pPr lvl="2"/>
            <a:r>
              <a:rPr lang="en-US" smtClean="0"/>
              <a:t>Troisième niveau</a:t>
            </a:r>
          </a:p>
        </p:txBody>
      </p:sp>
      <p:sp>
        <p:nvSpPr>
          <p:cNvPr id="3084" name="Rectangle 12"/>
          <p:cNvSpPr>
            <a:spLocks noGrp="1" noChangeArrowheads="1"/>
          </p:cNvSpPr>
          <p:nvPr>
            <p:ph type="dt" idx="1"/>
          </p:nvPr>
        </p:nvSpPr>
        <p:spPr bwMode="auto">
          <a:xfrm>
            <a:off x="3967163"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a:defRPr sz="1200"/>
            </a:lvl1pPr>
          </a:lstStyle>
          <a:p>
            <a:r>
              <a:rPr lang="en-US" dirty="0" smtClean="0"/>
              <a:t>© 2011 Capgemini - All rights reserved</a:t>
            </a:r>
            <a:endParaRPr lang="en-US" dirty="0"/>
          </a:p>
        </p:txBody>
      </p:sp>
    </p:spTree>
  </p:cSld>
  <p:clrMap bg1="lt1" tx1="dk1" bg2="lt2" tx2="dk2" accent1="accent1" accent2="accent2" accent3="accent3" accent4="accent4" accent5="accent5" accent6="accent6" hlink="hlink" folHlink="folHlink"/>
  <p:hf hdr="0"/>
  <p:notesStyle>
    <a:lvl1pPr algn="l" rtl="0" fontAlgn="base">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6CA9F1E7-EE69-4337-96AB-578367C10ECA}" type="slidenum">
              <a:rPr lang="en-GB"/>
              <a:pPr/>
              <a:t>0</a:t>
            </a:fld>
            <a:endParaRPr lang="en-GB"/>
          </a:p>
        </p:txBody>
      </p:sp>
      <p:sp>
        <p:nvSpPr>
          <p:cNvPr id="494598" name="Rectangle 6"/>
          <p:cNvSpPr>
            <a:spLocks noGrp="1" noRot="1" noChangeAspect="1" noChangeArrowheads="1" noTextEdit="1"/>
          </p:cNvSpPr>
          <p:nvPr>
            <p:ph type="sldImg"/>
          </p:nvPr>
        </p:nvSpPr>
        <p:spPr>
          <a:ln/>
        </p:spPr>
      </p:sp>
      <p:sp>
        <p:nvSpPr>
          <p:cNvPr id="494599" name="Rectangle 7"/>
          <p:cNvSpPr>
            <a:spLocks noGrp="1" noChangeArrowheads="1"/>
          </p:cNvSpPr>
          <p:nvPr>
            <p:ph type="body" idx="1"/>
          </p:nvPr>
        </p:nvSpPr>
        <p:spPr/>
        <p:txBody>
          <a:bodyPr/>
          <a:lstStyle/>
          <a:p>
            <a:endParaRPr lang="en-US"/>
          </a:p>
        </p:txBody>
      </p:sp>
      <p:sp>
        <p:nvSpPr>
          <p:cNvPr id="7" name="Date Placeholder 6"/>
          <p:cNvSpPr>
            <a:spLocks noGrp="1"/>
          </p:cNvSpPr>
          <p:nvPr>
            <p:ph type="dt" idx="10"/>
          </p:nvPr>
        </p:nvSpPr>
        <p:spPr/>
        <p:txBody>
          <a:bodyPr/>
          <a:lstStyle/>
          <a:p>
            <a:r>
              <a:rPr lang="en-US" dirty="0" smtClean="0"/>
              <a:t>© 2011 Capgemini -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B0A46627-D72B-45C8-8BE0-777C7AB2133A}" type="slidenum">
              <a:rPr lang="en-GB"/>
              <a:pPr/>
              <a:t>90</a:t>
            </a:fld>
            <a:endParaRPr lang="en-GB"/>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92</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98</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100</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111</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119</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B0A46627-D72B-45C8-8BE0-777C7AB2133A}" type="slidenum">
              <a:rPr lang="en-GB"/>
              <a:pPr/>
              <a:t>121</a:t>
            </a:fld>
            <a:endParaRPr lang="en-GB"/>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123</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131</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149</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B0A46627-D72B-45C8-8BE0-777C7AB2133A}" type="slidenum">
              <a:rPr lang="en-GB"/>
              <a:pPr/>
              <a:t>2</a:t>
            </a:fld>
            <a:endParaRPr lang="en-GB"/>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B0A46627-D72B-45C8-8BE0-777C7AB2133A}" type="slidenum">
              <a:rPr lang="en-GB"/>
              <a:pPr/>
              <a:t>12</a:t>
            </a:fld>
            <a:endParaRPr lang="en-GB"/>
          </a:p>
        </p:txBody>
      </p:sp>
      <p:sp>
        <p:nvSpPr>
          <p:cNvPr id="599042" name="Rectangle 2"/>
          <p:cNvSpPr>
            <a:spLocks noGrp="1" noRot="1" noChangeAspect="1" noChangeArrowheads="1" noTextEdit="1"/>
          </p:cNvSpPr>
          <p:nvPr>
            <p:ph type="sldImg"/>
          </p:nvPr>
        </p:nvSpPr>
        <p:spPr>
          <a:ln/>
        </p:spPr>
      </p:sp>
      <p:sp>
        <p:nvSpPr>
          <p:cNvPr id="599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14</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19</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27</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33</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41</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Grp="1" noChangeArrowheads="1"/>
          </p:cNvSpPr>
          <p:nvPr>
            <p:ph type="ftr" sz="quarter" idx="4"/>
          </p:nvPr>
        </p:nvSpPr>
        <p:spPr>
          <a:ln/>
        </p:spPr>
        <p:txBody>
          <a:bodyPr/>
          <a:lstStyle/>
          <a:p>
            <a:r>
              <a:rPr lang="en-US" dirty="0" smtClean="0"/>
              <a:t>© 2011 Capgemini - All rights reserved</a:t>
            </a:r>
            <a:endParaRPr lang="en-GB" dirty="0"/>
          </a:p>
        </p:txBody>
      </p:sp>
      <p:sp>
        <p:nvSpPr>
          <p:cNvPr id="6" name="Rectangle 10"/>
          <p:cNvSpPr>
            <a:spLocks noGrp="1" noChangeArrowheads="1"/>
          </p:cNvSpPr>
          <p:nvPr>
            <p:ph type="sldNum" sz="quarter" idx="5"/>
          </p:nvPr>
        </p:nvSpPr>
        <p:spPr>
          <a:ln/>
        </p:spPr>
        <p:txBody>
          <a:bodyPr/>
          <a:lstStyle/>
          <a:p>
            <a:fld id="{E1600774-B178-4700-8771-1553FEBA0865}" type="slidenum">
              <a:rPr lang="en-GB"/>
              <a:pPr/>
              <a:t>69</a:t>
            </a:fld>
            <a:endParaRPr lang="en-GB"/>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Picture 11" descr="iStock_000004185698Small"/>
          <p:cNvPicPr>
            <a:picLocks noChangeAspect="1" noChangeArrowheads="1"/>
          </p:cNvPicPr>
          <p:nvPr userDrawn="1"/>
        </p:nvPicPr>
        <p:blipFill>
          <a:blip r:embed="rId2" cstate="screen"/>
          <a:srcRect r="2432"/>
          <a:stretch>
            <a:fillRect/>
          </a:stretch>
        </p:blipFill>
        <p:spPr bwMode="auto">
          <a:xfrm>
            <a:off x="3174" y="1130711"/>
            <a:ext cx="9140826" cy="5727290"/>
          </a:xfrm>
          <a:prstGeom prst="rect">
            <a:avLst/>
          </a:prstGeom>
          <a:noFill/>
          <a:ln w="9525">
            <a:noFill/>
            <a:miter lim="800000"/>
            <a:headEnd/>
            <a:tailEnd/>
          </a:ln>
        </p:spPr>
      </p:pic>
      <p:sp>
        <p:nvSpPr>
          <p:cNvPr id="19" name="Freeform 3"/>
          <p:cNvSpPr>
            <a:spLocks/>
          </p:cNvSpPr>
          <p:nvPr userDrawn="1"/>
        </p:nvSpPr>
        <p:spPr bwMode="gray">
          <a:xfrm>
            <a:off x="-14288" y="-14288"/>
            <a:ext cx="9158288" cy="6400800"/>
          </a:xfrm>
          <a:custGeom>
            <a:avLst/>
            <a:gdLst/>
            <a:ahLst/>
            <a:cxnLst>
              <a:cxn ang="0">
                <a:pos x="633" y="2936"/>
              </a:cxn>
              <a:cxn ang="0">
                <a:pos x="724" y="2862"/>
              </a:cxn>
              <a:cxn ang="0">
                <a:pos x="814" y="2794"/>
              </a:cxn>
              <a:cxn ang="0">
                <a:pos x="907" y="2731"/>
              </a:cxn>
              <a:cxn ang="0">
                <a:pos x="1002" y="2671"/>
              </a:cxn>
              <a:cxn ang="0">
                <a:pos x="1098" y="2617"/>
              </a:cxn>
              <a:cxn ang="0">
                <a:pos x="1294" y="2520"/>
              </a:cxn>
              <a:cxn ang="0">
                <a:pos x="1494" y="2435"/>
              </a:cxn>
              <a:cxn ang="0">
                <a:pos x="1702" y="2361"/>
              </a:cxn>
              <a:cxn ang="0">
                <a:pos x="1913" y="2296"/>
              </a:cxn>
              <a:cxn ang="0">
                <a:pos x="2127" y="2235"/>
              </a:cxn>
              <a:cxn ang="0">
                <a:pos x="2238" y="2207"/>
              </a:cxn>
              <a:cxn ang="0">
                <a:pos x="2484" y="2149"/>
              </a:cxn>
              <a:cxn ang="0">
                <a:pos x="2729" y="2096"/>
              </a:cxn>
              <a:cxn ang="0">
                <a:pos x="3214" y="2001"/>
              </a:cxn>
              <a:cxn ang="0">
                <a:pos x="3207" y="2001"/>
              </a:cxn>
              <a:cxn ang="0">
                <a:pos x="3938" y="1849"/>
              </a:cxn>
              <a:cxn ang="0">
                <a:pos x="4238" y="1778"/>
              </a:cxn>
              <a:cxn ang="0">
                <a:pos x="4418" y="1729"/>
              </a:cxn>
              <a:cxn ang="0">
                <a:pos x="4582" y="1677"/>
              </a:cxn>
              <a:cxn ang="0">
                <a:pos x="4734" y="1621"/>
              </a:cxn>
              <a:cxn ang="0">
                <a:pos x="4876" y="1558"/>
              </a:cxn>
              <a:cxn ang="0">
                <a:pos x="5009" y="1487"/>
              </a:cxn>
              <a:cxn ang="0">
                <a:pos x="5134" y="1406"/>
              </a:cxn>
              <a:cxn ang="0">
                <a:pos x="5254" y="1314"/>
              </a:cxn>
              <a:cxn ang="0">
                <a:pos x="5371" y="1209"/>
              </a:cxn>
              <a:cxn ang="0">
                <a:pos x="5484" y="1090"/>
              </a:cxn>
              <a:cxn ang="0">
                <a:pos x="5596" y="954"/>
              </a:cxn>
              <a:cxn ang="0">
                <a:pos x="5711" y="801"/>
              </a:cxn>
              <a:cxn ang="0">
                <a:pos x="5769" y="0"/>
              </a:cxn>
              <a:cxn ang="0">
                <a:pos x="9" y="4032"/>
              </a:cxn>
              <a:cxn ang="0">
                <a:pos x="29" y="4032"/>
              </a:cxn>
              <a:cxn ang="0">
                <a:pos x="64" y="3864"/>
              </a:cxn>
              <a:cxn ang="0">
                <a:pos x="111" y="3702"/>
              </a:cxn>
              <a:cxn ang="0">
                <a:pos x="133" y="3646"/>
              </a:cxn>
              <a:cxn ang="0">
                <a:pos x="178" y="3540"/>
              </a:cxn>
              <a:cxn ang="0">
                <a:pos x="229" y="3435"/>
              </a:cxn>
              <a:cxn ang="0">
                <a:pos x="287" y="3337"/>
              </a:cxn>
              <a:cxn ang="0">
                <a:pos x="351" y="3240"/>
              </a:cxn>
              <a:cxn ang="0">
                <a:pos x="424" y="3148"/>
              </a:cxn>
              <a:cxn ang="0">
                <a:pos x="502" y="3059"/>
              </a:cxn>
              <a:cxn ang="0">
                <a:pos x="587" y="2977"/>
              </a:cxn>
              <a:cxn ang="0">
                <a:pos x="633" y="2936"/>
              </a:cxn>
            </a:cxnLst>
            <a:rect l="0" t="0" r="r" b="b"/>
            <a:pathLst>
              <a:path w="5769" h="4032">
                <a:moveTo>
                  <a:pt x="633" y="2936"/>
                </a:moveTo>
                <a:lnTo>
                  <a:pt x="633" y="2936"/>
                </a:lnTo>
                <a:lnTo>
                  <a:pt x="678" y="2899"/>
                </a:lnTo>
                <a:lnTo>
                  <a:pt x="724" y="2862"/>
                </a:lnTo>
                <a:lnTo>
                  <a:pt x="769" y="2827"/>
                </a:lnTo>
                <a:lnTo>
                  <a:pt x="814" y="2794"/>
                </a:lnTo>
                <a:lnTo>
                  <a:pt x="862" y="2762"/>
                </a:lnTo>
                <a:lnTo>
                  <a:pt x="907" y="2731"/>
                </a:lnTo>
                <a:lnTo>
                  <a:pt x="954" y="2701"/>
                </a:lnTo>
                <a:lnTo>
                  <a:pt x="1002" y="2671"/>
                </a:lnTo>
                <a:lnTo>
                  <a:pt x="1051" y="2643"/>
                </a:lnTo>
                <a:lnTo>
                  <a:pt x="1098" y="2617"/>
                </a:lnTo>
                <a:lnTo>
                  <a:pt x="1194" y="2565"/>
                </a:lnTo>
                <a:lnTo>
                  <a:pt x="1294" y="2520"/>
                </a:lnTo>
                <a:lnTo>
                  <a:pt x="1394" y="2475"/>
                </a:lnTo>
                <a:lnTo>
                  <a:pt x="1494" y="2435"/>
                </a:lnTo>
                <a:lnTo>
                  <a:pt x="1598" y="2397"/>
                </a:lnTo>
                <a:lnTo>
                  <a:pt x="1702" y="2361"/>
                </a:lnTo>
                <a:lnTo>
                  <a:pt x="1807" y="2328"/>
                </a:lnTo>
                <a:lnTo>
                  <a:pt x="1913" y="2296"/>
                </a:lnTo>
                <a:lnTo>
                  <a:pt x="2020" y="2266"/>
                </a:lnTo>
                <a:lnTo>
                  <a:pt x="2127" y="2235"/>
                </a:lnTo>
                <a:lnTo>
                  <a:pt x="2238" y="2207"/>
                </a:lnTo>
                <a:lnTo>
                  <a:pt x="2238" y="2207"/>
                </a:lnTo>
                <a:lnTo>
                  <a:pt x="2360" y="2177"/>
                </a:lnTo>
                <a:lnTo>
                  <a:pt x="2484" y="2149"/>
                </a:lnTo>
                <a:lnTo>
                  <a:pt x="2605" y="2121"/>
                </a:lnTo>
                <a:lnTo>
                  <a:pt x="2729" y="2096"/>
                </a:lnTo>
                <a:lnTo>
                  <a:pt x="2973" y="2047"/>
                </a:lnTo>
                <a:lnTo>
                  <a:pt x="3214" y="2001"/>
                </a:lnTo>
                <a:lnTo>
                  <a:pt x="3207" y="2001"/>
                </a:lnTo>
                <a:lnTo>
                  <a:pt x="3207" y="2001"/>
                </a:lnTo>
                <a:lnTo>
                  <a:pt x="3714" y="1897"/>
                </a:lnTo>
                <a:lnTo>
                  <a:pt x="3938" y="1849"/>
                </a:lnTo>
                <a:lnTo>
                  <a:pt x="4142" y="1804"/>
                </a:lnTo>
                <a:lnTo>
                  <a:pt x="4238" y="1778"/>
                </a:lnTo>
                <a:lnTo>
                  <a:pt x="4329" y="1754"/>
                </a:lnTo>
                <a:lnTo>
                  <a:pt x="4418" y="1729"/>
                </a:lnTo>
                <a:lnTo>
                  <a:pt x="4502" y="1705"/>
                </a:lnTo>
                <a:lnTo>
                  <a:pt x="4582" y="1677"/>
                </a:lnTo>
                <a:lnTo>
                  <a:pt x="4660" y="1649"/>
                </a:lnTo>
                <a:lnTo>
                  <a:pt x="4734" y="1621"/>
                </a:lnTo>
                <a:lnTo>
                  <a:pt x="4807" y="1590"/>
                </a:lnTo>
                <a:lnTo>
                  <a:pt x="4876" y="1558"/>
                </a:lnTo>
                <a:lnTo>
                  <a:pt x="4944" y="1522"/>
                </a:lnTo>
                <a:lnTo>
                  <a:pt x="5009" y="1487"/>
                </a:lnTo>
                <a:lnTo>
                  <a:pt x="5073" y="1448"/>
                </a:lnTo>
                <a:lnTo>
                  <a:pt x="5134" y="1406"/>
                </a:lnTo>
                <a:lnTo>
                  <a:pt x="5196" y="1362"/>
                </a:lnTo>
                <a:lnTo>
                  <a:pt x="5254" y="1314"/>
                </a:lnTo>
                <a:lnTo>
                  <a:pt x="5313" y="1263"/>
                </a:lnTo>
                <a:lnTo>
                  <a:pt x="5371" y="1209"/>
                </a:lnTo>
                <a:lnTo>
                  <a:pt x="5427" y="1152"/>
                </a:lnTo>
                <a:lnTo>
                  <a:pt x="5484" y="1090"/>
                </a:lnTo>
                <a:lnTo>
                  <a:pt x="5540" y="1023"/>
                </a:lnTo>
                <a:lnTo>
                  <a:pt x="5596" y="954"/>
                </a:lnTo>
                <a:lnTo>
                  <a:pt x="5653" y="881"/>
                </a:lnTo>
                <a:lnTo>
                  <a:pt x="5711" y="801"/>
                </a:lnTo>
                <a:lnTo>
                  <a:pt x="5769" y="718"/>
                </a:lnTo>
                <a:lnTo>
                  <a:pt x="5769" y="0"/>
                </a:lnTo>
                <a:lnTo>
                  <a:pt x="0" y="9"/>
                </a:lnTo>
                <a:lnTo>
                  <a:pt x="9" y="4032"/>
                </a:lnTo>
                <a:lnTo>
                  <a:pt x="29" y="4032"/>
                </a:lnTo>
                <a:lnTo>
                  <a:pt x="29" y="4032"/>
                </a:lnTo>
                <a:lnTo>
                  <a:pt x="44" y="3950"/>
                </a:lnTo>
                <a:lnTo>
                  <a:pt x="64" y="3864"/>
                </a:lnTo>
                <a:lnTo>
                  <a:pt x="85" y="3784"/>
                </a:lnTo>
                <a:lnTo>
                  <a:pt x="111" y="3702"/>
                </a:lnTo>
                <a:lnTo>
                  <a:pt x="111" y="3702"/>
                </a:lnTo>
                <a:lnTo>
                  <a:pt x="133" y="3646"/>
                </a:lnTo>
                <a:lnTo>
                  <a:pt x="154" y="3592"/>
                </a:lnTo>
                <a:lnTo>
                  <a:pt x="178" y="3540"/>
                </a:lnTo>
                <a:lnTo>
                  <a:pt x="202" y="3487"/>
                </a:lnTo>
                <a:lnTo>
                  <a:pt x="229" y="3435"/>
                </a:lnTo>
                <a:lnTo>
                  <a:pt x="256" y="3387"/>
                </a:lnTo>
                <a:lnTo>
                  <a:pt x="287" y="3337"/>
                </a:lnTo>
                <a:lnTo>
                  <a:pt x="318" y="3288"/>
                </a:lnTo>
                <a:lnTo>
                  <a:pt x="351" y="3240"/>
                </a:lnTo>
                <a:lnTo>
                  <a:pt x="387" y="3193"/>
                </a:lnTo>
                <a:lnTo>
                  <a:pt x="424" y="3148"/>
                </a:lnTo>
                <a:lnTo>
                  <a:pt x="462" y="3104"/>
                </a:lnTo>
                <a:lnTo>
                  <a:pt x="502" y="3059"/>
                </a:lnTo>
                <a:lnTo>
                  <a:pt x="544" y="3018"/>
                </a:lnTo>
                <a:lnTo>
                  <a:pt x="587" y="2977"/>
                </a:lnTo>
                <a:lnTo>
                  <a:pt x="633" y="2936"/>
                </a:lnTo>
                <a:lnTo>
                  <a:pt x="633" y="2936"/>
                </a:lnTo>
                <a:close/>
              </a:path>
            </a:pathLst>
          </a:custGeom>
          <a:solidFill>
            <a:schemeClr val="bg1"/>
          </a:solidFill>
          <a:ln w="9525">
            <a:noFill/>
            <a:round/>
            <a:headEnd/>
            <a:tailEnd/>
          </a:ln>
        </p:spPr>
        <p:txBody>
          <a:bodyPr/>
          <a:lstStyle/>
          <a:p>
            <a:endParaRPr lang="en-US"/>
          </a:p>
        </p:txBody>
      </p:sp>
      <p:pic>
        <p:nvPicPr>
          <p:cNvPr id="46168" name="Picture 88" descr="OK_Capgemini"/>
          <p:cNvPicPr>
            <a:picLocks noChangeAspect="1" noChangeArrowheads="1"/>
          </p:cNvPicPr>
          <p:nvPr/>
        </p:nvPicPr>
        <p:blipFill>
          <a:blip r:embed="rId3" cstate="print"/>
          <a:srcRect/>
          <a:stretch>
            <a:fillRect/>
          </a:stretch>
        </p:blipFill>
        <p:spPr bwMode="auto">
          <a:xfrm>
            <a:off x="533400" y="368300"/>
            <a:ext cx="2159000" cy="509588"/>
          </a:xfrm>
          <a:prstGeom prst="rect">
            <a:avLst/>
          </a:prstGeom>
          <a:noFill/>
          <a:ln w="9525">
            <a:noFill/>
            <a:miter lim="800000"/>
            <a:headEnd/>
            <a:tailEnd/>
          </a:ln>
        </p:spPr>
      </p:pic>
      <p:sp>
        <p:nvSpPr>
          <p:cNvPr id="46090" name="Rectangle 10"/>
          <p:cNvSpPr>
            <a:spLocks noGrp="1" noChangeArrowheads="1"/>
          </p:cNvSpPr>
          <p:nvPr>
            <p:ph type="ctrTitle" sz="quarter"/>
          </p:nvPr>
        </p:nvSpPr>
        <p:spPr>
          <a:xfrm>
            <a:off x="533400" y="1276350"/>
            <a:ext cx="7858125" cy="1038225"/>
          </a:xfrm>
        </p:spPr>
        <p:txBody>
          <a:bodyPr lIns="0" tIns="91440" rIns="0" bIns="91440" anchor="b">
            <a:noAutofit/>
          </a:bodyPr>
          <a:lstStyle>
            <a:lvl1pPr fontAlgn="t">
              <a:spcAft>
                <a:spcPct val="20000"/>
              </a:spcAft>
              <a:defRPr sz="2800"/>
            </a:lvl1pPr>
          </a:lstStyle>
          <a:p>
            <a:r>
              <a:rPr lang="en-US" altLang="en-US" smtClean="0"/>
              <a:t>Click to edit Master title style</a:t>
            </a:r>
            <a:endParaRPr lang="fr-FR" dirty="0"/>
          </a:p>
        </p:txBody>
      </p:sp>
      <p:sp>
        <p:nvSpPr>
          <p:cNvPr id="46089" name="Rectangle 9"/>
          <p:cNvSpPr>
            <a:spLocks noGrp="1" noChangeArrowheads="1"/>
          </p:cNvSpPr>
          <p:nvPr>
            <p:ph type="subTitle" sz="quarter" idx="1"/>
          </p:nvPr>
        </p:nvSpPr>
        <p:spPr>
          <a:xfrm>
            <a:off x="533400" y="2501900"/>
            <a:ext cx="5026168" cy="492443"/>
          </a:xfrm>
        </p:spPr>
        <p:txBody>
          <a:bodyPr lIns="0" tIns="91440" rIns="0" bIns="91440">
            <a:noAutofit/>
          </a:bodyPr>
          <a:lstStyle>
            <a:lvl1pPr>
              <a:buClrTx/>
              <a:buFontTx/>
              <a:buNone/>
              <a:defRPr sz="2000" b="1">
                <a:latin typeface="Arial Narrow" pitchFamily="34" charset="0"/>
              </a:defRPr>
            </a:lvl1pPr>
          </a:lstStyle>
          <a:p>
            <a:r>
              <a:rPr lang="en-US" altLang="en-US" smtClean="0"/>
              <a:t>Click to edit Master subtitle style</a:t>
            </a:r>
            <a:endParaRPr lang="fr-FR" dirty="0"/>
          </a:p>
        </p:txBody>
      </p:sp>
      <p:grpSp>
        <p:nvGrpSpPr>
          <p:cNvPr id="22" name="Group 21"/>
          <p:cNvGrpSpPr/>
          <p:nvPr userDrawn="1"/>
        </p:nvGrpSpPr>
        <p:grpSpPr>
          <a:xfrm>
            <a:off x="0" y="5915025"/>
            <a:ext cx="9144000" cy="942975"/>
            <a:chOff x="0" y="5915025"/>
            <a:chExt cx="9144000" cy="942975"/>
          </a:xfrm>
        </p:grpSpPr>
        <p:grpSp>
          <p:nvGrpSpPr>
            <p:cNvPr id="14" name="Group 13"/>
            <p:cNvGrpSpPr/>
            <p:nvPr userDrawn="1"/>
          </p:nvGrpSpPr>
          <p:grpSpPr>
            <a:xfrm>
              <a:off x="0" y="5915025"/>
              <a:ext cx="9144000" cy="942975"/>
              <a:chOff x="0" y="5915025"/>
              <a:chExt cx="9144000" cy="942975"/>
            </a:xfrm>
          </p:grpSpPr>
          <p:sp>
            <p:nvSpPr>
              <p:cNvPr id="15" name="Rectangle 5"/>
              <p:cNvSpPr>
                <a:spLocks noChangeArrowheads="1"/>
              </p:cNvSpPr>
              <p:nvPr userDrawn="1"/>
            </p:nvSpPr>
            <p:spPr bwMode="gray">
              <a:xfrm>
                <a:off x="0" y="6353175"/>
                <a:ext cx="9144000" cy="504825"/>
              </a:xfrm>
              <a:prstGeom prst="rect">
                <a:avLst/>
              </a:prstGeom>
              <a:solidFill>
                <a:srgbClr val="FFFFFF"/>
              </a:solidFill>
              <a:ln w="9525" algn="ctr">
                <a:noFill/>
                <a:miter lim="800000"/>
                <a:headEnd/>
                <a:tailEnd/>
              </a:ln>
              <a:effectLst/>
            </p:spPr>
            <p:txBody>
              <a:bodyPr lIns="0" tIns="0" rIns="0" bIns="0" anchor="ctr">
                <a:noAutofit/>
              </a:bodyPr>
              <a:lstStyle/>
              <a:p>
                <a:endParaRPr lang="en-US"/>
              </a:p>
            </p:txBody>
          </p:sp>
          <p:sp>
            <p:nvSpPr>
              <p:cNvPr id="17" name="Oval 6"/>
              <p:cNvSpPr>
                <a:spLocks noChangeArrowheads="1"/>
              </p:cNvSpPr>
              <p:nvPr userDrawn="1"/>
            </p:nvSpPr>
            <p:spPr bwMode="gray">
              <a:xfrm>
                <a:off x="7808913" y="5915025"/>
                <a:ext cx="914400" cy="914400"/>
              </a:xfrm>
              <a:prstGeom prst="ellipse">
                <a:avLst/>
              </a:prstGeom>
              <a:solidFill>
                <a:srgbClr val="FFFFFF"/>
              </a:solidFill>
              <a:ln w="9525" algn="ctr">
                <a:noFill/>
                <a:round/>
                <a:headEnd/>
                <a:tailEnd/>
              </a:ln>
              <a:effectLst/>
            </p:spPr>
            <p:txBody>
              <a:bodyPr wrap="none" lIns="0" tIns="0" rIns="0" bIns="0" anchor="ctr">
                <a:spAutoFit/>
              </a:bodyPr>
              <a:lstStyle/>
              <a:p>
                <a:endParaRPr lang="en-US"/>
              </a:p>
            </p:txBody>
          </p:sp>
          <p:pic>
            <p:nvPicPr>
              <p:cNvPr id="18" name="Picture 7" descr="CBE_CMJN"/>
              <p:cNvPicPr>
                <a:picLocks noChangeAspect="1" noChangeArrowheads="1"/>
              </p:cNvPicPr>
              <p:nvPr userDrawn="1"/>
            </p:nvPicPr>
            <p:blipFill>
              <a:blip r:embed="rId4" cstate="print"/>
              <a:srcRect/>
              <a:stretch>
                <a:fillRect/>
              </a:stretch>
            </p:blipFill>
            <p:spPr bwMode="gray">
              <a:xfrm>
                <a:off x="7877175" y="5981700"/>
                <a:ext cx="768350" cy="744538"/>
              </a:xfrm>
              <a:prstGeom prst="rect">
                <a:avLst/>
              </a:prstGeom>
              <a:noFill/>
            </p:spPr>
          </p:pic>
        </p:grpSp>
        <p:pic>
          <p:nvPicPr>
            <p:cNvPr id="20" name="Image 7" descr="Capgemini_Slogan_RGB.png"/>
            <p:cNvPicPr>
              <a:picLocks noChangeAspect="1"/>
            </p:cNvPicPr>
            <p:nvPr userDrawn="1"/>
          </p:nvPicPr>
          <p:blipFill>
            <a:blip r:embed="rId5" cstate="print"/>
            <a:stretch>
              <a:fillRect/>
            </a:stretch>
          </p:blipFill>
          <p:spPr>
            <a:xfrm>
              <a:off x="4821571" y="6426559"/>
              <a:ext cx="2852934" cy="294895"/>
            </a:xfrm>
            <a:prstGeom prst="rect">
              <a:avLst/>
            </a:prstGeom>
            <a:noFill/>
            <a:ln>
              <a:noFill/>
            </a:ln>
          </p:spPr>
        </p:pic>
      </p:grpSp>
    </p:spTree>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Text Placeholder 2"/>
          <p:cNvSpPr>
            <a:spLocks noGrp="1"/>
          </p:cNvSpPr>
          <p:nvPr>
            <p:ph type="body" idx="1"/>
          </p:nvPr>
        </p:nvSpPr>
        <p:spPr>
          <a:xfrm>
            <a:off x="241184" y="990600"/>
            <a:ext cx="4288536" cy="546099"/>
          </a:xfrm>
          <a:ln w="25400">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20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3"/>
          <p:cNvSpPr>
            <a:spLocks noGrp="1"/>
          </p:cNvSpPr>
          <p:nvPr>
            <p:ph sz="half" idx="2"/>
          </p:nvPr>
        </p:nvSpPr>
        <p:spPr>
          <a:xfrm>
            <a:off x="241184" y="1549400"/>
            <a:ext cx="4288536" cy="448056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3"/>
          </p:nvPr>
        </p:nvSpPr>
        <p:spPr>
          <a:xfrm>
            <a:off x="4684713" y="990600"/>
            <a:ext cx="4288536" cy="546099"/>
          </a:xfrm>
          <a:ln w="25400">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20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0" fontAlgn="base" hangingPunct="0">
              <a:lnSpc>
                <a:spcPct val="85000"/>
              </a:lnSpc>
              <a:spcBef>
                <a:spcPct val="0"/>
              </a:spcBef>
              <a:spcAft>
                <a:spcPct val="0"/>
              </a:spcAft>
              <a:buClr>
                <a:schemeClr val="accent2"/>
              </a:buClr>
              <a:buFont typeface="Wingdings" pitchFamily="2" charset="2"/>
              <a:buNone/>
            </a:pPr>
            <a:r>
              <a:rPr lang="en-US" smtClean="0"/>
              <a:t>Click to edit Master text styles</a:t>
            </a:r>
          </a:p>
        </p:txBody>
      </p:sp>
      <p:sp>
        <p:nvSpPr>
          <p:cNvPr id="20" name="Content Placeholder 5"/>
          <p:cNvSpPr>
            <a:spLocks noGrp="1"/>
          </p:cNvSpPr>
          <p:nvPr>
            <p:ph sz="quarter" idx="4"/>
          </p:nvPr>
        </p:nvSpPr>
        <p:spPr>
          <a:xfrm>
            <a:off x="4684713" y="1549400"/>
            <a:ext cx="4288536" cy="448056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7" name="Text Placeholder 2"/>
          <p:cNvSpPr>
            <a:spLocks noGrp="1"/>
          </p:cNvSpPr>
          <p:nvPr>
            <p:ph type="body" idx="1"/>
          </p:nvPr>
        </p:nvSpPr>
        <p:spPr>
          <a:xfrm>
            <a:off x="241184" y="990600"/>
            <a:ext cx="4288536" cy="365760"/>
          </a:xfrm>
          <a:ln w="25400">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3"/>
          <p:cNvSpPr>
            <a:spLocks noGrp="1"/>
          </p:cNvSpPr>
          <p:nvPr>
            <p:ph sz="half" idx="2"/>
          </p:nvPr>
        </p:nvSpPr>
        <p:spPr>
          <a:xfrm>
            <a:off x="241184" y="1356359"/>
            <a:ext cx="4288536" cy="192024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4"/>
          <p:cNvSpPr>
            <a:spLocks noGrp="1"/>
          </p:cNvSpPr>
          <p:nvPr>
            <p:ph type="body" sz="quarter" idx="3"/>
          </p:nvPr>
        </p:nvSpPr>
        <p:spPr>
          <a:xfrm>
            <a:off x="4684713" y="990600"/>
            <a:ext cx="4288536" cy="365760"/>
          </a:xfrm>
          <a:ln w="25400">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0" fontAlgn="base" hangingPunct="0">
              <a:lnSpc>
                <a:spcPct val="85000"/>
              </a:lnSpc>
              <a:spcBef>
                <a:spcPct val="0"/>
              </a:spcBef>
              <a:spcAft>
                <a:spcPct val="0"/>
              </a:spcAft>
              <a:buClr>
                <a:schemeClr val="accent2"/>
              </a:buClr>
              <a:buFont typeface="Wingdings" pitchFamily="2" charset="2"/>
              <a:buNone/>
            </a:pPr>
            <a:r>
              <a:rPr lang="en-US" smtClean="0"/>
              <a:t>Click to edit Master text styles</a:t>
            </a:r>
          </a:p>
        </p:txBody>
      </p:sp>
      <p:sp>
        <p:nvSpPr>
          <p:cNvPr id="20" name="Content Placeholder 5"/>
          <p:cNvSpPr>
            <a:spLocks noGrp="1"/>
          </p:cNvSpPr>
          <p:nvPr>
            <p:ph sz="quarter" idx="4"/>
          </p:nvPr>
        </p:nvSpPr>
        <p:spPr>
          <a:xfrm>
            <a:off x="4684713" y="1356359"/>
            <a:ext cx="4288536" cy="192024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
          <p:cNvSpPr>
            <a:spLocks noGrp="1"/>
          </p:cNvSpPr>
          <p:nvPr>
            <p:ph type="body" idx="12"/>
          </p:nvPr>
        </p:nvSpPr>
        <p:spPr>
          <a:xfrm>
            <a:off x="241184" y="3505200"/>
            <a:ext cx="4288536" cy="365760"/>
          </a:xfrm>
          <a:ln w="25400">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Content Placeholder 3"/>
          <p:cNvSpPr>
            <a:spLocks noGrp="1"/>
          </p:cNvSpPr>
          <p:nvPr>
            <p:ph sz="half" idx="13"/>
          </p:nvPr>
        </p:nvSpPr>
        <p:spPr>
          <a:xfrm>
            <a:off x="241184" y="3870959"/>
            <a:ext cx="4288536" cy="201168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Text Placeholder 4"/>
          <p:cNvSpPr>
            <a:spLocks noGrp="1"/>
          </p:cNvSpPr>
          <p:nvPr>
            <p:ph type="body" sz="quarter" idx="14"/>
          </p:nvPr>
        </p:nvSpPr>
        <p:spPr>
          <a:xfrm>
            <a:off x="4684713" y="3505200"/>
            <a:ext cx="4288536" cy="365760"/>
          </a:xfrm>
          <a:ln w="25400">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bg2"/>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0" fontAlgn="base" hangingPunct="0">
              <a:lnSpc>
                <a:spcPct val="85000"/>
              </a:lnSpc>
              <a:spcBef>
                <a:spcPct val="0"/>
              </a:spcBef>
              <a:spcAft>
                <a:spcPct val="0"/>
              </a:spcAft>
              <a:buClr>
                <a:schemeClr val="accent2"/>
              </a:buClr>
              <a:buFont typeface="Wingdings" pitchFamily="2" charset="2"/>
              <a:buNone/>
            </a:pPr>
            <a:r>
              <a:rPr lang="en-US" smtClean="0"/>
              <a:t>Click to edit Master text styles</a:t>
            </a:r>
          </a:p>
        </p:txBody>
      </p:sp>
      <p:sp>
        <p:nvSpPr>
          <p:cNvPr id="24" name="Content Placeholder 5"/>
          <p:cNvSpPr>
            <a:spLocks noGrp="1"/>
          </p:cNvSpPr>
          <p:nvPr>
            <p:ph sz="quarter" idx="15"/>
          </p:nvPr>
        </p:nvSpPr>
        <p:spPr>
          <a:xfrm>
            <a:off x="4684713" y="3870959"/>
            <a:ext cx="4288536" cy="2011680"/>
          </a:xfrm>
          <a:ln/>
        </p:spPr>
        <p:style>
          <a:lnRef idx="2">
            <a:schemeClr val="accent1"/>
          </a:lnRef>
          <a:fillRef idx="1">
            <a:schemeClr val="lt1"/>
          </a:fillRef>
          <a:effectRef idx="0">
            <a:schemeClr val="accent1"/>
          </a:effectRef>
          <a:fontRef idx="none"/>
        </p:style>
        <p:txBody>
          <a:bodyPr lIns="91440"/>
          <a:lstStyle>
            <a:lvl1pPr>
              <a:defRPr sz="1600"/>
            </a:lvl1pPr>
            <a:lvl2pPr>
              <a:defRPr sz="1500"/>
            </a:lvl2pPr>
            <a:lvl3pPr>
              <a:defRPr sz="1400"/>
            </a:lvl3pPr>
            <a:lvl4pPr>
              <a:defRPr sz="1200" baseline="0"/>
            </a:lvl4pPr>
            <a:lvl5pPr>
              <a:defRPr sz="12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914400" y="1066800"/>
            <a:ext cx="7353300" cy="3911600"/>
          </a:xfrm>
        </p:spPr>
        <p:txBody>
          <a:bodyPr/>
          <a:lstStyle>
            <a:lvl1pPr marL="0" indent="0">
              <a:buNone/>
              <a:defRPr sz="28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10" name="Text Placeholder 4"/>
          <p:cNvSpPr>
            <a:spLocks noGrp="1"/>
          </p:cNvSpPr>
          <p:nvPr>
            <p:ph type="body" sz="quarter" idx="14"/>
          </p:nvPr>
        </p:nvSpPr>
        <p:spPr>
          <a:xfrm>
            <a:off x="290511" y="5321301"/>
            <a:ext cx="8472489" cy="640080"/>
          </a:xfrm>
          <a:prstGeom prst="roundRect">
            <a:avLst>
              <a:gd name="adj" fmla="val 50000"/>
            </a:avLst>
          </a:prstGeom>
          <a:solidFill>
            <a:srgbClr val="EE7D11"/>
          </a:solidFill>
          <a:ln w="9525" algn="ctr">
            <a:noFill/>
            <a:round/>
            <a:headEnd/>
            <a:tailEnd/>
          </a:ln>
          <a:effectLst/>
        </p:spPr>
        <p:txBody>
          <a:bodyPr wrap="square" tIns="91440" bIns="91440" anchor="ctr" anchorCtr="1">
            <a:noAutofit/>
          </a:bodyPr>
          <a:lstStyle>
            <a:lvl1pPr marL="190500" indent="-190500" algn="ctr" rtl="0" eaLnBrk="0" fontAlgn="base" hangingPunct="0">
              <a:lnSpc>
                <a:spcPct val="85000"/>
              </a:lnSpc>
              <a:spcBef>
                <a:spcPct val="0"/>
              </a:spcBef>
              <a:spcAft>
                <a:spcPct val="25000"/>
              </a:spcAft>
              <a:buClr>
                <a:schemeClr val="accent2"/>
              </a:buClr>
              <a:buFont typeface="Wingdings" pitchFamily="2" charset="2"/>
              <a:buNone/>
              <a:defRPr lang="en-US" sz="1800" b="1" kern="1200" baseline="0" dirty="0" smtClean="0">
                <a:solidFill>
                  <a:schemeClr val="bg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rtl="0" eaLnBrk="0" fontAlgn="base" hangingPunct="0">
              <a:lnSpc>
                <a:spcPct val="85000"/>
              </a:lnSpc>
              <a:spcBef>
                <a:spcPct val="0"/>
              </a:spcBef>
              <a:spcAft>
                <a:spcPct val="0"/>
              </a:spcAft>
              <a:buClr>
                <a:schemeClr val="accent2"/>
              </a:buClr>
              <a:buFont typeface="Wingdings" pitchFamily="2" charset="2"/>
              <a:buNone/>
            </a:pPr>
            <a:r>
              <a:rPr lang="en-US" smtClean="0"/>
              <a:t>Click to edit Master text styles</a:t>
            </a:r>
          </a:p>
        </p:txBody>
      </p:sp>
      <p:sp>
        <p:nvSpPr>
          <p:cNvPr id="7"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5"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1"/>
        </a:solidFill>
        <a:effectLst/>
      </p:bgPr>
    </p:bg>
    <p:spTree>
      <p:nvGrpSpPr>
        <p:cNvPr id="1" name=""/>
        <p:cNvGrpSpPr/>
        <p:nvPr/>
      </p:nvGrpSpPr>
      <p:grpSpPr>
        <a:xfrm>
          <a:off x="0" y="0"/>
          <a:ext cx="0" cy="0"/>
          <a:chOff x="0" y="0"/>
          <a:chExt cx="0" cy="0"/>
        </a:xfrm>
      </p:grpSpPr>
      <p:sp>
        <p:nvSpPr>
          <p:cNvPr id="25" name="Rectangle 24"/>
          <p:cNvSpPr/>
          <p:nvPr userDrawn="1"/>
        </p:nvSpPr>
        <p:spPr bwMode="gray">
          <a:xfrm>
            <a:off x="2971800" y="6264275"/>
            <a:ext cx="1752600" cy="19208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7" name="Freeform 2"/>
          <p:cNvSpPr>
            <a:spLocks/>
          </p:cNvSpPr>
          <p:nvPr userDrawn="1"/>
        </p:nvSpPr>
        <p:spPr bwMode="gray">
          <a:xfrm>
            <a:off x="-14288" y="-14288"/>
            <a:ext cx="9158288" cy="6400801"/>
          </a:xfrm>
          <a:custGeom>
            <a:avLst/>
            <a:gdLst/>
            <a:ahLst/>
            <a:cxnLst>
              <a:cxn ang="0">
                <a:pos x="633" y="2936"/>
              </a:cxn>
              <a:cxn ang="0">
                <a:pos x="724" y="2862"/>
              </a:cxn>
              <a:cxn ang="0">
                <a:pos x="814" y="2794"/>
              </a:cxn>
              <a:cxn ang="0">
                <a:pos x="907" y="2731"/>
              </a:cxn>
              <a:cxn ang="0">
                <a:pos x="1002" y="2671"/>
              </a:cxn>
              <a:cxn ang="0">
                <a:pos x="1098" y="2617"/>
              </a:cxn>
              <a:cxn ang="0">
                <a:pos x="1294" y="2520"/>
              </a:cxn>
              <a:cxn ang="0">
                <a:pos x="1494" y="2435"/>
              </a:cxn>
              <a:cxn ang="0">
                <a:pos x="1702" y="2361"/>
              </a:cxn>
              <a:cxn ang="0">
                <a:pos x="1913" y="2296"/>
              </a:cxn>
              <a:cxn ang="0">
                <a:pos x="2127" y="2235"/>
              </a:cxn>
              <a:cxn ang="0">
                <a:pos x="2238" y="2207"/>
              </a:cxn>
              <a:cxn ang="0">
                <a:pos x="2484" y="2149"/>
              </a:cxn>
              <a:cxn ang="0">
                <a:pos x="2729" y="2096"/>
              </a:cxn>
              <a:cxn ang="0">
                <a:pos x="3214" y="2001"/>
              </a:cxn>
              <a:cxn ang="0">
                <a:pos x="3207" y="2001"/>
              </a:cxn>
              <a:cxn ang="0">
                <a:pos x="3938" y="1849"/>
              </a:cxn>
              <a:cxn ang="0">
                <a:pos x="4238" y="1778"/>
              </a:cxn>
              <a:cxn ang="0">
                <a:pos x="4418" y="1729"/>
              </a:cxn>
              <a:cxn ang="0">
                <a:pos x="4582" y="1677"/>
              </a:cxn>
              <a:cxn ang="0">
                <a:pos x="4734" y="1621"/>
              </a:cxn>
              <a:cxn ang="0">
                <a:pos x="4876" y="1558"/>
              </a:cxn>
              <a:cxn ang="0">
                <a:pos x="5009" y="1487"/>
              </a:cxn>
              <a:cxn ang="0">
                <a:pos x="5134" y="1406"/>
              </a:cxn>
              <a:cxn ang="0">
                <a:pos x="5254" y="1314"/>
              </a:cxn>
              <a:cxn ang="0">
                <a:pos x="5371" y="1209"/>
              </a:cxn>
              <a:cxn ang="0">
                <a:pos x="5484" y="1090"/>
              </a:cxn>
              <a:cxn ang="0">
                <a:pos x="5596" y="954"/>
              </a:cxn>
              <a:cxn ang="0">
                <a:pos x="5711" y="801"/>
              </a:cxn>
              <a:cxn ang="0">
                <a:pos x="5769" y="0"/>
              </a:cxn>
              <a:cxn ang="0">
                <a:pos x="9" y="4032"/>
              </a:cxn>
              <a:cxn ang="0">
                <a:pos x="29" y="4032"/>
              </a:cxn>
              <a:cxn ang="0">
                <a:pos x="64" y="3864"/>
              </a:cxn>
              <a:cxn ang="0">
                <a:pos x="111" y="3702"/>
              </a:cxn>
              <a:cxn ang="0">
                <a:pos x="133" y="3646"/>
              </a:cxn>
              <a:cxn ang="0">
                <a:pos x="178" y="3540"/>
              </a:cxn>
              <a:cxn ang="0">
                <a:pos x="229" y="3435"/>
              </a:cxn>
              <a:cxn ang="0">
                <a:pos x="287" y="3337"/>
              </a:cxn>
              <a:cxn ang="0">
                <a:pos x="351" y="3240"/>
              </a:cxn>
              <a:cxn ang="0">
                <a:pos x="424" y="3148"/>
              </a:cxn>
              <a:cxn ang="0">
                <a:pos x="502" y="3059"/>
              </a:cxn>
              <a:cxn ang="0">
                <a:pos x="587" y="2977"/>
              </a:cxn>
              <a:cxn ang="0">
                <a:pos x="633" y="2936"/>
              </a:cxn>
            </a:cxnLst>
            <a:rect l="0" t="0" r="r" b="b"/>
            <a:pathLst>
              <a:path w="5769" h="4032">
                <a:moveTo>
                  <a:pt x="633" y="2936"/>
                </a:moveTo>
                <a:lnTo>
                  <a:pt x="633" y="2936"/>
                </a:lnTo>
                <a:lnTo>
                  <a:pt x="678" y="2899"/>
                </a:lnTo>
                <a:lnTo>
                  <a:pt x="724" y="2862"/>
                </a:lnTo>
                <a:lnTo>
                  <a:pt x="769" y="2827"/>
                </a:lnTo>
                <a:lnTo>
                  <a:pt x="814" y="2794"/>
                </a:lnTo>
                <a:lnTo>
                  <a:pt x="862" y="2762"/>
                </a:lnTo>
                <a:lnTo>
                  <a:pt x="907" y="2731"/>
                </a:lnTo>
                <a:lnTo>
                  <a:pt x="954" y="2701"/>
                </a:lnTo>
                <a:lnTo>
                  <a:pt x="1002" y="2671"/>
                </a:lnTo>
                <a:lnTo>
                  <a:pt x="1051" y="2643"/>
                </a:lnTo>
                <a:lnTo>
                  <a:pt x="1098" y="2617"/>
                </a:lnTo>
                <a:lnTo>
                  <a:pt x="1194" y="2565"/>
                </a:lnTo>
                <a:lnTo>
                  <a:pt x="1294" y="2520"/>
                </a:lnTo>
                <a:lnTo>
                  <a:pt x="1394" y="2475"/>
                </a:lnTo>
                <a:lnTo>
                  <a:pt x="1494" y="2435"/>
                </a:lnTo>
                <a:lnTo>
                  <a:pt x="1598" y="2397"/>
                </a:lnTo>
                <a:lnTo>
                  <a:pt x="1702" y="2361"/>
                </a:lnTo>
                <a:lnTo>
                  <a:pt x="1807" y="2328"/>
                </a:lnTo>
                <a:lnTo>
                  <a:pt x="1913" y="2296"/>
                </a:lnTo>
                <a:lnTo>
                  <a:pt x="2020" y="2266"/>
                </a:lnTo>
                <a:lnTo>
                  <a:pt x="2127" y="2235"/>
                </a:lnTo>
                <a:lnTo>
                  <a:pt x="2238" y="2207"/>
                </a:lnTo>
                <a:lnTo>
                  <a:pt x="2238" y="2207"/>
                </a:lnTo>
                <a:lnTo>
                  <a:pt x="2360" y="2177"/>
                </a:lnTo>
                <a:lnTo>
                  <a:pt x="2484" y="2149"/>
                </a:lnTo>
                <a:lnTo>
                  <a:pt x="2605" y="2121"/>
                </a:lnTo>
                <a:lnTo>
                  <a:pt x="2729" y="2096"/>
                </a:lnTo>
                <a:lnTo>
                  <a:pt x="2973" y="2047"/>
                </a:lnTo>
                <a:lnTo>
                  <a:pt x="3214" y="2001"/>
                </a:lnTo>
                <a:lnTo>
                  <a:pt x="3207" y="2001"/>
                </a:lnTo>
                <a:lnTo>
                  <a:pt x="3207" y="2001"/>
                </a:lnTo>
                <a:lnTo>
                  <a:pt x="3714" y="1897"/>
                </a:lnTo>
                <a:lnTo>
                  <a:pt x="3938" y="1849"/>
                </a:lnTo>
                <a:lnTo>
                  <a:pt x="4142" y="1804"/>
                </a:lnTo>
                <a:lnTo>
                  <a:pt x="4238" y="1778"/>
                </a:lnTo>
                <a:lnTo>
                  <a:pt x="4329" y="1754"/>
                </a:lnTo>
                <a:lnTo>
                  <a:pt x="4418" y="1729"/>
                </a:lnTo>
                <a:lnTo>
                  <a:pt x="4502" y="1705"/>
                </a:lnTo>
                <a:lnTo>
                  <a:pt x="4582" y="1677"/>
                </a:lnTo>
                <a:lnTo>
                  <a:pt x="4660" y="1649"/>
                </a:lnTo>
                <a:lnTo>
                  <a:pt x="4734" y="1621"/>
                </a:lnTo>
                <a:lnTo>
                  <a:pt x="4807" y="1590"/>
                </a:lnTo>
                <a:lnTo>
                  <a:pt x="4876" y="1558"/>
                </a:lnTo>
                <a:lnTo>
                  <a:pt x="4944" y="1522"/>
                </a:lnTo>
                <a:lnTo>
                  <a:pt x="5009" y="1487"/>
                </a:lnTo>
                <a:lnTo>
                  <a:pt x="5073" y="1448"/>
                </a:lnTo>
                <a:lnTo>
                  <a:pt x="5134" y="1406"/>
                </a:lnTo>
                <a:lnTo>
                  <a:pt x="5196" y="1362"/>
                </a:lnTo>
                <a:lnTo>
                  <a:pt x="5254" y="1314"/>
                </a:lnTo>
                <a:lnTo>
                  <a:pt x="5313" y="1263"/>
                </a:lnTo>
                <a:lnTo>
                  <a:pt x="5371" y="1209"/>
                </a:lnTo>
                <a:lnTo>
                  <a:pt x="5427" y="1152"/>
                </a:lnTo>
                <a:lnTo>
                  <a:pt x="5484" y="1090"/>
                </a:lnTo>
                <a:lnTo>
                  <a:pt x="5540" y="1023"/>
                </a:lnTo>
                <a:lnTo>
                  <a:pt x="5596" y="954"/>
                </a:lnTo>
                <a:lnTo>
                  <a:pt x="5653" y="881"/>
                </a:lnTo>
                <a:lnTo>
                  <a:pt x="5711" y="801"/>
                </a:lnTo>
                <a:lnTo>
                  <a:pt x="5769" y="718"/>
                </a:lnTo>
                <a:lnTo>
                  <a:pt x="5769" y="0"/>
                </a:lnTo>
                <a:lnTo>
                  <a:pt x="0" y="9"/>
                </a:lnTo>
                <a:lnTo>
                  <a:pt x="9" y="4032"/>
                </a:lnTo>
                <a:lnTo>
                  <a:pt x="29" y="4032"/>
                </a:lnTo>
                <a:lnTo>
                  <a:pt x="29" y="4032"/>
                </a:lnTo>
                <a:lnTo>
                  <a:pt x="44" y="3950"/>
                </a:lnTo>
                <a:lnTo>
                  <a:pt x="64" y="3864"/>
                </a:lnTo>
                <a:lnTo>
                  <a:pt x="85" y="3784"/>
                </a:lnTo>
                <a:lnTo>
                  <a:pt x="111" y="3702"/>
                </a:lnTo>
                <a:lnTo>
                  <a:pt x="111" y="3702"/>
                </a:lnTo>
                <a:lnTo>
                  <a:pt x="133" y="3646"/>
                </a:lnTo>
                <a:lnTo>
                  <a:pt x="154" y="3592"/>
                </a:lnTo>
                <a:lnTo>
                  <a:pt x="178" y="3540"/>
                </a:lnTo>
                <a:lnTo>
                  <a:pt x="202" y="3487"/>
                </a:lnTo>
                <a:lnTo>
                  <a:pt x="229" y="3435"/>
                </a:lnTo>
                <a:lnTo>
                  <a:pt x="256" y="3387"/>
                </a:lnTo>
                <a:lnTo>
                  <a:pt x="287" y="3337"/>
                </a:lnTo>
                <a:lnTo>
                  <a:pt x="318" y="3288"/>
                </a:lnTo>
                <a:lnTo>
                  <a:pt x="351" y="3240"/>
                </a:lnTo>
                <a:lnTo>
                  <a:pt x="387" y="3193"/>
                </a:lnTo>
                <a:lnTo>
                  <a:pt x="424" y="3148"/>
                </a:lnTo>
                <a:lnTo>
                  <a:pt x="462" y="3104"/>
                </a:lnTo>
                <a:lnTo>
                  <a:pt x="502" y="3059"/>
                </a:lnTo>
                <a:lnTo>
                  <a:pt x="544" y="3018"/>
                </a:lnTo>
                <a:lnTo>
                  <a:pt x="587" y="2977"/>
                </a:lnTo>
                <a:lnTo>
                  <a:pt x="633" y="2936"/>
                </a:lnTo>
                <a:lnTo>
                  <a:pt x="633" y="2936"/>
                </a:lnTo>
                <a:close/>
              </a:path>
            </a:pathLst>
          </a:custGeom>
          <a:solidFill>
            <a:schemeClr val="bg2"/>
          </a:solidFill>
          <a:ln w="9525" cap="flat" cmpd="sng">
            <a:noFill/>
            <a:prstDash val="solid"/>
            <a:round/>
            <a:headEnd type="none" w="med" len="med"/>
            <a:tailEnd type="none" w="med" len="med"/>
          </a:ln>
          <a:effectLst/>
        </p:spPr>
        <p:txBody>
          <a:bodyPr/>
          <a:lstStyle/>
          <a:p>
            <a:pPr algn="ctr" rtl="0" eaLnBrk="0" fontAlgn="base" hangingPunct="0">
              <a:lnSpc>
                <a:spcPct val="85000"/>
              </a:lnSpc>
              <a:spcBef>
                <a:spcPct val="0"/>
              </a:spcBef>
              <a:spcAft>
                <a:spcPct val="0"/>
              </a:spcAft>
            </a:pPr>
            <a:endParaRPr lang="en-US" sz="2400" b="1" kern="1200">
              <a:solidFill>
                <a:schemeClr val="tx1"/>
              </a:solidFill>
              <a:latin typeface="Arial" charset="0"/>
              <a:ea typeface="+mn-ea"/>
              <a:cs typeface="+mn-cs"/>
            </a:endParaRPr>
          </a:p>
        </p:txBody>
      </p:sp>
      <p:sp>
        <p:nvSpPr>
          <p:cNvPr id="7" name="Rectangle 4"/>
          <p:cNvSpPr>
            <a:spLocks noGrp="1" noChangeArrowheads="1"/>
          </p:cNvSpPr>
          <p:nvPr>
            <p:ph type="subTitle" idx="1"/>
          </p:nvPr>
        </p:nvSpPr>
        <p:spPr bwMode="gray">
          <a:xfrm>
            <a:off x="474663" y="2503488"/>
            <a:ext cx="6005512" cy="831850"/>
          </a:xfrm>
        </p:spPr>
        <p:txBody>
          <a:bodyPr/>
          <a:lstStyle>
            <a:lvl1pPr fontAlgn="t">
              <a:spcAft>
                <a:spcPct val="0"/>
              </a:spcAft>
              <a:buClrTx/>
              <a:buFontTx/>
              <a:buNone/>
              <a:defRPr b="0">
                <a:solidFill>
                  <a:schemeClr val="tx2"/>
                </a:solidFill>
              </a:defRPr>
            </a:lvl1pPr>
          </a:lstStyle>
          <a:p>
            <a:r>
              <a:rPr lang="en-US" smtClean="0"/>
              <a:t>Click to edit Master subtitle style</a:t>
            </a:r>
            <a:endParaRPr lang="en-US" dirty="0"/>
          </a:p>
        </p:txBody>
      </p:sp>
      <p:sp>
        <p:nvSpPr>
          <p:cNvPr id="12" name="Title 1"/>
          <p:cNvSpPr>
            <a:spLocks noGrp="1"/>
          </p:cNvSpPr>
          <p:nvPr>
            <p:ph type="title"/>
          </p:nvPr>
        </p:nvSpPr>
        <p:spPr bwMode="gray">
          <a:xfrm>
            <a:off x="469900" y="847725"/>
            <a:ext cx="7531099" cy="1466850"/>
          </a:xfrm>
        </p:spPr>
        <p:txBody>
          <a:bodyPr/>
          <a:lstStyle>
            <a:lvl1pPr>
              <a:defRPr sz="2800" baseline="0">
                <a:solidFill>
                  <a:schemeClr val="tx2"/>
                </a:solidFill>
              </a:defRPr>
            </a:lvl1pPr>
          </a:lstStyle>
          <a:p>
            <a:r>
              <a:rPr lang="en-US" smtClean="0"/>
              <a:t>Click to edit Master title style</a:t>
            </a:r>
            <a:endParaRPr lang="en-US" dirty="0"/>
          </a:p>
        </p:txBody>
      </p:sp>
      <p:grpSp>
        <p:nvGrpSpPr>
          <p:cNvPr id="11" name="Group 10"/>
          <p:cNvGrpSpPr/>
          <p:nvPr userDrawn="1"/>
        </p:nvGrpSpPr>
        <p:grpSpPr>
          <a:xfrm>
            <a:off x="0" y="5915025"/>
            <a:ext cx="9144000" cy="942975"/>
            <a:chOff x="0" y="5915025"/>
            <a:chExt cx="9144000" cy="942975"/>
          </a:xfrm>
        </p:grpSpPr>
        <p:grpSp>
          <p:nvGrpSpPr>
            <p:cNvPr id="13" name="Group 13"/>
            <p:cNvGrpSpPr/>
            <p:nvPr userDrawn="1"/>
          </p:nvGrpSpPr>
          <p:grpSpPr>
            <a:xfrm>
              <a:off x="0" y="5915025"/>
              <a:ext cx="9144000" cy="942975"/>
              <a:chOff x="0" y="5915025"/>
              <a:chExt cx="9144000" cy="942975"/>
            </a:xfrm>
          </p:grpSpPr>
          <p:sp>
            <p:nvSpPr>
              <p:cNvPr id="15" name="Rectangle 5"/>
              <p:cNvSpPr>
                <a:spLocks noChangeArrowheads="1"/>
              </p:cNvSpPr>
              <p:nvPr userDrawn="1"/>
            </p:nvSpPr>
            <p:spPr bwMode="gray">
              <a:xfrm>
                <a:off x="0" y="6353175"/>
                <a:ext cx="9144000" cy="504825"/>
              </a:xfrm>
              <a:prstGeom prst="rect">
                <a:avLst/>
              </a:prstGeom>
              <a:solidFill>
                <a:srgbClr val="FFFFFF"/>
              </a:solidFill>
              <a:ln w="9525" algn="ctr">
                <a:noFill/>
                <a:miter lim="800000"/>
                <a:headEnd/>
                <a:tailEnd/>
              </a:ln>
              <a:effectLst/>
            </p:spPr>
            <p:txBody>
              <a:bodyPr lIns="0" tIns="0" rIns="0" bIns="0" anchor="ctr">
                <a:noAutofit/>
              </a:bodyPr>
              <a:lstStyle/>
              <a:p>
                <a:endParaRPr lang="en-US"/>
              </a:p>
            </p:txBody>
          </p:sp>
          <p:sp>
            <p:nvSpPr>
              <p:cNvPr id="16" name="Oval 6"/>
              <p:cNvSpPr>
                <a:spLocks noChangeArrowheads="1"/>
              </p:cNvSpPr>
              <p:nvPr userDrawn="1"/>
            </p:nvSpPr>
            <p:spPr bwMode="gray">
              <a:xfrm>
                <a:off x="7808913" y="5915025"/>
                <a:ext cx="914400" cy="914400"/>
              </a:xfrm>
              <a:prstGeom prst="ellipse">
                <a:avLst/>
              </a:prstGeom>
              <a:solidFill>
                <a:srgbClr val="FFFFFF"/>
              </a:solidFill>
              <a:ln w="9525" algn="ctr">
                <a:noFill/>
                <a:round/>
                <a:headEnd/>
                <a:tailEnd/>
              </a:ln>
              <a:effectLst/>
            </p:spPr>
            <p:txBody>
              <a:bodyPr wrap="none" lIns="0" tIns="0" rIns="0" bIns="0" anchor="ctr">
                <a:spAutoFit/>
              </a:bodyPr>
              <a:lstStyle/>
              <a:p>
                <a:endParaRPr lang="en-US"/>
              </a:p>
            </p:txBody>
          </p:sp>
          <p:pic>
            <p:nvPicPr>
              <p:cNvPr id="18" name="Picture 7" descr="CBE_CMJN"/>
              <p:cNvPicPr>
                <a:picLocks noChangeAspect="1" noChangeArrowheads="1"/>
              </p:cNvPicPr>
              <p:nvPr userDrawn="1"/>
            </p:nvPicPr>
            <p:blipFill>
              <a:blip r:embed="rId2" cstate="print"/>
              <a:srcRect/>
              <a:stretch>
                <a:fillRect/>
              </a:stretch>
            </p:blipFill>
            <p:spPr bwMode="gray">
              <a:xfrm>
                <a:off x="7877175" y="5981700"/>
                <a:ext cx="768350" cy="744538"/>
              </a:xfrm>
              <a:prstGeom prst="rect">
                <a:avLst/>
              </a:prstGeom>
              <a:noFill/>
            </p:spPr>
          </p:pic>
        </p:grpSp>
        <p:pic>
          <p:nvPicPr>
            <p:cNvPr id="14" name="Image 7" descr="Capgemini_Slogan_RGB.png"/>
            <p:cNvPicPr>
              <a:picLocks noChangeAspect="1"/>
            </p:cNvPicPr>
            <p:nvPr userDrawn="1"/>
          </p:nvPicPr>
          <p:blipFill>
            <a:blip r:embed="rId3" cstate="print"/>
            <a:stretch>
              <a:fillRect/>
            </a:stretch>
          </p:blipFill>
          <p:spPr>
            <a:xfrm>
              <a:off x="4821571" y="6426559"/>
              <a:ext cx="2852934" cy="294895"/>
            </a:xfrm>
            <a:prstGeom prst="rect">
              <a:avLst/>
            </a:prstGeom>
            <a:noFill/>
            <a:ln>
              <a:noFill/>
            </a:ln>
          </p:spPr>
        </p:pic>
      </p:gr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Break">
    <p:bg>
      <p:bgPr>
        <a:solidFill>
          <a:schemeClr val="accent1"/>
        </a:solidFill>
        <a:effectLst/>
      </p:bgPr>
    </p:bg>
    <p:spTree>
      <p:nvGrpSpPr>
        <p:cNvPr id="1" name=""/>
        <p:cNvGrpSpPr/>
        <p:nvPr/>
      </p:nvGrpSpPr>
      <p:grpSpPr>
        <a:xfrm>
          <a:off x="0" y="0"/>
          <a:ext cx="0" cy="0"/>
          <a:chOff x="0" y="0"/>
          <a:chExt cx="0" cy="0"/>
        </a:xfrm>
      </p:grpSpPr>
      <p:sp>
        <p:nvSpPr>
          <p:cNvPr id="25" name="Rectangle 24"/>
          <p:cNvSpPr/>
          <p:nvPr userDrawn="1"/>
        </p:nvSpPr>
        <p:spPr bwMode="gray">
          <a:xfrm>
            <a:off x="2971800" y="6264275"/>
            <a:ext cx="1752600" cy="192087"/>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7" name="Freeform 2"/>
          <p:cNvSpPr>
            <a:spLocks/>
          </p:cNvSpPr>
          <p:nvPr userDrawn="1"/>
        </p:nvSpPr>
        <p:spPr bwMode="gray">
          <a:xfrm>
            <a:off x="-14288" y="-14288"/>
            <a:ext cx="9158288" cy="6400801"/>
          </a:xfrm>
          <a:custGeom>
            <a:avLst/>
            <a:gdLst/>
            <a:ahLst/>
            <a:cxnLst>
              <a:cxn ang="0">
                <a:pos x="633" y="2936"/>
              </a:cxn>
              <a:cxn ang="0">
                <a:pos x="724" y="2862"/>
              </a:cxn>
              <a:cxn ang="0">
                <a:pos x="814" y="2794"/>
              </a:cxn>
              <a:cxn ang="0">
                <a:pos x="907" y="2731"/>
              </a:cxn>
              <a:cxn ang="0">
                <a:pos x="1002" y="2671"/>
              </a:cxn>
              <a:cxn ang="0">
                <a:pos x="1098" y="2617"/>
              </a:cxn>
              <a:cxn ang="0">
                <a:pos x="1294" y="2520"/>
              </a:cxn>
              <a:cxn ang="0">
                <a:pos x="1494" y="2435"/>
              </a:cxn>
              <a:cxn ang="0">
                <a:pos x="1702" y="2361"/>
              </a:cxn>
              <a:cxn ang="0">
                <a:pos x="1913" y="2296"/>
              </a:cxn>
              <a:cxn ang="0">
                <a:pos x="2127" y="2235"/>
              </a:cxn>
              <a:cxn ang="0">
                <a:pos x="2238" y="2207"/>
              </a:cxn>
              <a:cxn ang="0">
                <a:pos x="2484" y="2149"/>
              </a:cxn>
              <a:cxn ang="0">
                <a:pos x="2729" y="2096"/>
              </a:cxn>
              <a:cxn ang="0">
                <a:pos x="3214" y="2001"/>
              </a:cxn>
              <a:cxn ang="0">
                <a:pos x="3207" y="2001"/>
              </a:cxn>
              <a:cxn ang="0">
                <a:pos x="3938" y="1849"/>
              </a:cxn>
              <a:cxn ang="0">
                <a:pos x="4238" y="1778"/>
              </a:cxn>
              <a:cxn ang="0">
                <a:pos x="4418" y="1729"/>
              </a:cxn>
              <a:cxn ang="0">
                <a:pos x="4582" y="1677"/>
              </a:cxn>
              <a:cxn ang="0">
                <a:pos x="4734" y="1621"/>
              </a:cxn>
              <a:cxn ang="0">
                <a:pos x="4876" y="1558"/>
              </a:cxn>
              <a:cxn ang="0">
                <a:pos x="5009" y="1487"/>
              </a:cxn>
              <a:cxn ang="0">
                <a:pos x="5134" y="1406"/>
              </a:cxn>
              <a:cxn ang="0">
                <a:pos x="5254" y="1314"/>
              </a:cxn>
              <a:cxn ang="0">
                <a:pos x="5371" y="1209"/>
              </a:cxn>
              <a:cxn ang="0">
                <a:pos x="5484" y="1090"/>
              </a:cxn>
              <a:cxn ang="0">
                <a:pos x="5596" y="954"/>
              </a:cxn>
              <a:cxn ang="0">
                <a:pos x="5711" y="801"/>
              </a:cxn>
              <a:cxn ang="0">
                <a:pos x="5769" y="0"/>
              </a:cxn>
              <a:cxn ang="0">
                <a:pos x="9" y="4032"/>
              </a:cxn>
              <a:cxn ang="0">
                <a:pos x="29" y="4032"/>
              </a:cxn>
              <a:cxn ang="0">
                <a:pos x="64" y="3864"/>
              </a:cxn>
              <a:cxn ang="0">
                <a:pos x="111" y="3702"/>
              </a:cxn>
              <a:cxn ang="0">
                <a:pos x="133" y="3646"/>
              </a:cxn>
              <a:cxn ang="0">
                <a:pos x="178" y="3540"/>
              </a:cxn>
              <a:cxn ang="0">
                <a:pos x="229" y="3435"/>
              </a:cxn>
              <a:cxn ang="0">
                <a:pos x="287" y="3337"/>
              </a:cxn>
              <a:cxn ang="0">
                <a:pos x="351" y="3240"/>
              </a:cxn>
              <a:cxn ang="0">
                <a:pos x="424" y="3148"/>
              </a:cxn>
              <a:cxn ang="0">
                <a:pos x="502" y="3059"/>
              </a:cxn>
              <a:cxn ang="0">
                <a:pos x="587" y="2977"/>
              </a:cxn>
              <a:cxn ang="0">
                <a:pos x="633" y="2936"/>
              </a:cxn>
            </a:cxnLst>
            <a:rect l="0" t="0" r="r" b="b"/>
            <a:pathLst>
              <a:path w="5769" h="4032">
                <a:moveTo>
                  <a:pt x="633" y="2936"/>
                </a:moveTo>
                <a:lnTo>
                  <a:pt x="633" y="2936"/>
                </a:lnTo>
                <a:lnTo>
                  <a:pt x="678" y="2899"/>
                </a:lnTo>
                <a:lnTo>
                  <a:pt x="724" y="2862"/>
                </a:lnTo>
                <a:lnTo>
                  <a:pt x="769" y="2827"/>
                </a:lnTo>
                <a:lnTo>
                  <a:pt x="814" y="2794"/>
                </a:lnTo>
                <a:lnTo>
                  <a:pt x="862" y="2762"/>
                </a:lnTo>
                <a:lnTo>
                  <a:pt x="907" y="2731"/>
                </a:lnTo>
                <a:lnTo>
                  <a:pt x="954" y="2701"/>
                </a:lnTo>
                <a:lnTo>
                  <a:pt x="1002" y="2671"/>
                </a:lnTo>
                <a:lnTo>
                  <a:pt x="1051" y="2643"/>
                </a:lnTo>
                <a:lnTo>
                  <a:pt x="1098" y="2617"/>
                </a:lnTo>
                <a:lnTo>
                  <a:pt x="1194" y="2565"/>
                </a:lnTo>
                <a:lnTo>
                  <a:pt x="1294" y="2520"/>
                </a:lnTo>
                <a:lnTo>
                  <a:pt x="1394" y="2475"/>
                </a:lnTo>
                <a:lnTo>
                  <a:pt x="1494" y="2435"/>
                </a:lnTo>
                <a:lnTo>
                  <a:pt x="1598" y="2397"/>
                </a:lnTo>
                <a:lnTo>
                  <a:pt x="1702" y="2361"/>
                </a:lnTo>
                <a:lnTo>
                  <a:pt x="1807" y="2328"/>
                </a:lnTo>
                <a:lnTo>
                  <a:pt x="1913" y="2296"/>
                </a:lnTo>
                <a:lnTo>
                  <a:pt x="2020" y="2266"/>
                </a:lnTo>
                <a:lnTo>
                  <a:pt x="2127" y="2235"/>
                </a:lnTo>
                <a:lnTo>
                  <a:pt x="2238" y="2207"/>
                </a:lnTo>
                <a:lnTo>
                  <a:pt x="2238" y="2207"/>
                </a:lnTo>
                <a:lnTo>
                  <a:pt x="2360" y="2177"/>
                </a:lnTo>
                <a:lnTo>
                  <a:pt x="2484" y="2149"/>
                </a:lnTo>
                <a:lnTo>
                  <a:pt x="2605" y="2121"/>
                </a:lnTo>
                <a:lnTo>
                  <a:pt x="2729" y="2096"/>
                </a:lnTo>
                <a:lnTo>
                  <a:pt x="2973" y="2047"/>
                </a:lnTo>
                <a:lnTo>
                  <a:pt x="3214" y="2001"/>
                </a:lnTo>
                <a:lnTo>
                  <a:pt x="3207" y="2001"/>
                </a:lnTo>
                <a:lnTo>
                  <a:pt x="3207" y="2001"/>
                </a:lnTo>
                <a:lnTo>
                  <a:pt x="3714" y="1897"/>
                </a:lnTo>
                <a:lnTo>
                  <a:pt x="3938" y="1849"/>
                </a:lnTo>
                <a:lnTo>
                  <a:pt x="4142" y="1804"/>
                </a:lnTo>
                <a:lnTo>
                  <a:pt x="4238" y="1778"/>
                </a:lnTo>
                <a:lnTo>
                  <a:pt x="4329" y="1754"/>
                </a:lnTo>
                <a:lnTo>
                  <a:pt x="4418" y="1729"/>
                </a:lnTo>
                <a:lnTo>
                  <a:pt x="4502" y="1705"/>
                </a:lnTo>
                <a:lnTo>
                  <a:pt x="4582" y="1677"/>
                </a:lnTo>
                <a:lnTo>
                  <a:pt x="4660" y="1649"/>
                </a:lnTo>
                <a:lnTo>
                  <a:pt x="4734" y="1621"/>
                </a:lnTo>
                <a:lnTo>
                  <a:pt x="4807" y="1590"/>
                </a:lnTo>
                <a:lnTo>
                  <a:pt x="4876" y="1558"/>
                </a:lnTo>
                <a:lnTo>
                  <a:pt x="4944" y="1522"/>
                </a:lnTo>
                <a:lnTo>
                  <a:pt x="5009" y="1487"/>
                </a:lnTo>
                <a:lnTo>
                  <a:pt x="5073" y="1448"/>
                </a:lnTo>
                <a:lnTo>
                  <a:pt x="5134" y="1406"/>
                </a:lnTo>
                <a:lnTo>
                  <a:pt x="5196" y="1362"/>
                </a:lnTo>
                <a:lnTo>
                  <a:pt x="5254" y="1314"/>
                </a:lnTo>
                <a:lnTo>
                  <a:pt x="5313" y="1263"/>
                </a:lnTo>
                <a:lnTo>
                  <a:pt x="5371" y="1209"/>
                </a:lnTo>
                <a:lnTo>
                  <a:pt x="5427" y="1152"/>
                </a:lnTo>
                <a:lnTo>
                  <a:pt x="5484" y="1090"/>
                </a:lnTo>
                <a:lnTo>
                  <a:pt x="5540" y="1023"/>
                </a:lnTo>
                <a:lnTo>
                  <a:pt x="5596" y="954"/>
                </a:lnTo>
                <a:lnTo>
                  <a:pt x="5653" y="881"/>
                </a:lnTo>
                <a:lnTo>
                  <a:pt x="5711" y="801"/>
                </a:lnTo>
                <a:lnTo>
                  <a:pt x="5769" y="718"/>
                </a:lnTo>
                <a:lnTo>
                  <a:pt x="5769" y="0"/>
                </a:lnTo>
                <a:lnTo>
                  <a:pt x="0" y="9"/>
                </a:lnTo>
                <a:lnTo>
                  <a:pt x="9" y="4032"/>
                </a:lnTo>
                <a:lnTo>
                  <a:pt x="29" y="4032"/>
                </a:lnTo>
                <a:lnTo>
                  <a:pt x="29" y="4032"/>
                </a:lnTo>
                <a:lnTo>
                  <a:pt x="44" y="3950"/>
                </a:lnTo>
                <a:lnTo>
                  <a:pt x="64" y="3864"/>
                </a:lnTo>
                <a:lnTo>
                  <a:pt x="85" y="3784"/>
                </a:lnTo>
                <a:lnTo>
                  <a:pt x="111" y="3702"/>
                </a:lnTo>
                <a:lnTo>
                  <a:pt x="111" y="3702"/>
                </a:lnTo>
                <a:lnTo>
                  <a:pt x="133" y="3646"/>
                </a:lnTo>
                <a:lnTo>
                  <a:pt x="154" y="3592"/>
                </a:lnTo>
                <a:lnTo>
                  <a:pt x="178" y="3540"/>
                </a:lnTo>
                <a:lnTo>
                  <a:pt x="202" y="3487"/>
                </a:lnTo>
                <a:lnTo>
                  <a:pt x="229" y="3435"/>
                </a:lnTo>
                <a:lnTo>
                  <a:pt x="256" y="3387"/>
                </a:lnTo>
                <a:lnTo>
                  <a:pt x="287" y="3337"/>
                </a:lnTo>
                <a:lnTo>
                  <a:pt x="318" y="3288"/>
                </a:lnTo>
                <a:lnTo>
                  <a:pt x="351" y="3240"/>
                </a:lnTo>
                <a:lnTo>
                  <a:pt x="387" y="3193"/>
                </a:lnTo>
                <a:lnTo>
                  <a:pt x="424" y="3148"/>
                </a:lnTo>
                <a:lnTo>
                  <a:pt x="462" y="3104"/>
                </a:lnTo>
                <a:lnTo>
                  <a:pt x="502" y="3059"/>
                </a:lnTo>
                <a:lnTo>
                  <a:pt x="544" y="3018"/>
                </a:lnTo>
                <a:lnTo>
                  <a:pt x="587" y="2977"/>
                </a:lnTo>
                <a:lnTo>
                  <a:pt x="633" y="2936"/>
                </a:lnTo>
                <a:lnTo>
                  <a:pt x="633" y="2936"/>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w="9525" cap="flat" cmpd="sng">
            <a:noFill/>
            <a:prstDash val="solid"/>
            <a:round/>
            <a:headEnd type="none" w="med" len="med"/>
            <a:tailEnd type="none" w="med" len="med"/>
          </a:ln>
          <a:effectLst/>
        </p:spPr>
        <p:txBody>
          <a:bodyPr/>
          <a:lstStyle/>
          <a:p>
            <a:pPr algn="ctr" rtl="0" eaLnBrk="0" fontAlgn="base" hangingPunct="0">
              <a:lnSpc>
                <a:spcPct val="85000"/>
              </a:lnSpc>
              <a:spcBef>
                <a:spcPct val="0"/>
              </a:spcBef>
              <a:spcAft>
                <a:spcPct val="0"/>
              </a:spcAft>
            </a:pPr>
            <a:endParaRPr lang="en-US" sz="2400" b="1" kern="1200">
              <a:solidFill>
                <a:schemeClr val="tx1"/>
              </a:solidFill>
              <a:latin typeface="Arial" charset="0"/>
              <a:ea typeface="+mn-ea"/>
              <a:cs typeface="+mn-cs"/>
            </a:endParaRPr>
          </a:p>
        </p:txBody>
      </p:sp>
      <p:sp>
        <p:nvSpPr>
          <p:cNvPr id="7" name="Rectangle 4"/>
          <p:cNvSpPr>
            <a:spLocks noGrp="1" noChangeArrowheads="1"/>
          </p:cNvSpPr>
          <p:nvPr>
            <p:ph type="subTitle" idx="1"/>
          </p:nvPr>
        </p:nvSpPr>
        <p:spPr bwMode="gray">
          <a:xfrm>
            <a:off x="474663" y="2503488"/>
            <a:ext cx="6005512" cy="831850"/>
          </a:xfrm>
        </p:spPr>
        <p:txBody>
          <a:bodyPr/>
          <a:lstStyle>
            <a:lvl1pPr fontAlgn="t">
              <a:spcAft>
                <a:spcPct val="0"/>
              </a:spcAft>
              <a:buClrTx/>
              <a:buFontTx/>
              <a:buNone/>
              <a:defRPr b="0">
                <a:solidFill>
                  <a:schemeClr val="bg2"/>
                </a:solidFill>
              </a:defRPr>
            </a:lvl1pPr>
          </a:lstStyle>
          <a:p>
            <a:r>
              <a:rPr lang="en-US" smtClean="0"/>
              <a:t>Click to edit Master subtitle style</a:t>
            </a:r>
            <a:endParaRPr lang="en-US" dirty="0"/>
          </a:p>
        </p:txBody>
      </p:sp>
      <p:sp>
        <p:nvSpPr>
          <p:cNvPr id="12" name="Title 1"/>
          <p:cNvSpPr>
            <a:spLocks noGrp="1"/>
          </p:cNvSpPr>
          <p:nvPr>
            <p:ph type="title"/>
          </p:nvPr>
        </p:nvSpPr>
        <p:spPr bwMode="gray">
          <a:xfrm>
            <a:off x="469900" y="847725"/>
            <a:ext cx="7531099" cy="1466850"/>
          </a:xfrm>
        </p:spPr>
        <p:txBody>
          <a:bodyPr/>
          <a:lstStyle>
            <a:lvl1pPr>
              <a:defRPr sz="2800" baseline="0">
                <a:solidFill>
                  <a:schemeClr val="bg2"/>
                </a:solidFill>
              </a:defRPr>
            </a:lvl1pPr>
          </a:lstStyle>
          <a:p>
            <a:r>
              <a:rPr lang="en-US" smtClean="0"/>
              <a:t>Click to edit Master title style</a:t>
            </a:r>
            <a:endParaRPr lang="en-US" dirty="0"/>
          </a:p>
        </p:txBody>
      </p:sp>
      <p:grpSp>
        <p:nvGrpSpPr>
          <p:cNvPr id="11" name="Group 10"/>
          <p:cNvGrpSpPr/>
          <p:nvPr userDrawn="1"/>
        </p:nvGrpSpPr>
        <p:grpSpPr>
          <a:xfrm>
            <a:off x="0" y="5915025"/>
            <a:ext cx="9144000" cy="942975"/>
            <a:chOff x="0" y="5915025"/>
            <a:chExt cx="9144000" cy="942975"/>
          </a:xfrm>
        </p:grpSpPr>
        <p:grpSp>
          <p:nvGrpSpPr>
            <p:cNvPr id="13" name="Group 13"/>
            <p:cNvGrpSpPr/>
            <p:nvPr userDrawn="1"/>
          </p:nvGrpSpPr>
          <p:grpSpPr>
            <a:xfrm>
              <a:off x="0" y="5915025"/>
              <a:ext cx="9144000" cy="942975"/>
              <a:chOff x="0" y="5915025"/>
              <a:chExt cx="9144000" cy="942975"/>
            </a:xfrm>
          </p:grpSpPr>
          <p:sp>
            <p:nvSpPr>
              <p:cNvPr id="15" name="Rectangle 5"/>
              <p:cNvSpPr>
                <a:spLocks noChangeArrowheads="1"/>
              </p:cNvSpPr>
              <p:nvPr userDrawn="1"/>
            </p:nvSpPr>
            <p:spPr bwMode="gray">
              <a:xfrm>
                <a:off x="0" y="6353175"/>
                <a:ext cx="9144000" cy="504825"/>
              </a:xfrm>
              <a:prstGeom prst="rect">
                <a:avLst/>
              </a:prstGeom>
              <a:solidFill>
                <a:srgbClr val="FFFFFF"/>
              </a:solidFill>
              <a:ln w="9525" algn="ctr">
                <a:noFill/>
                <a:miter lim="800000"/>
                <a:headEnd/>
                <a:tailEnd/>
              </a:ln>
              <a:effectLst/>
            </p:spPr>
            <p:txBody>
              <a:bodyPr lIns="0" tIns="0" rIns="0" bIns="0" anchor="ctr">
                <a:noAutofit/>
              </a:bodyPr>
              <a:lstStyle/>
              <a:p>
                <a:endParaRPr lang="en-US"/>
              </a:p>
            </p:txBody>
          </p:sp>
          <p:sp>
            <p:nvSpPr>
              <p:cNvPr id="16" name="Oval 6"/>
              <p:cNvSpPr>
                <a:spLocks noChangeArrowheads="1"/>
              </p:cNvSpPr>
              <p:nvPr userDrawn="1"/>
            </p:nvSpPr>
            <p:spPr bwMode="gray">
              <a:xfrm>
                <a:off x="7808913" y="5915025"/>
                <a:ext cx="914400" cy="914400"/>
              </a:xfrm>
              <a:prstGeom prst="ellipse">
                <a:avLst/>
              </a:prstGeom>
              <a:solidFill>
                <a:srgbClr val="FFFFFF"/>
              </a:solidFill>
              <a:ln w="9525" algn="ctr">
                <a:noFill/>
                <a:round/>
                <a:headEnd/>
                <a:tailEnd/>
              </a:ln>
              <a:effectLst/>
            </p:spPr>
            <p:txBody>
              <a:bodyPr wrap="none" lIns="0" tIns="0" rIns="0" bIns="0" anchor="ctr">
                <a:spAutoFit/>
              </a:bodyPr>
              <a:lstStyle/>
              <a:p>
                <a:endParaRPr lang="en-US"/>
              </a:p>
            </p:txBody>
          </p:sp>
          <p:pic>
            <p:nvPicPr>
              <p:cNvPr id="18" name="Picture 7" descr="CBE_CMJN"/>
              <p:cNvPicPr>
                <a:picLocks noChangeAspect="1" noChangeArrowheads="1"/>
              </p:cNvPicPr>
              <p:nvPr userDrawn="1"/>
            </p:nvPicPr>
            <p:blipFill>
              <a:blip r:embed="rId2" cstate="print"/>
              <a:srcRect/>
              <a:stretch>
                <a:fillRect/>
              </a:stretch>
            </p:blipFill>
            <p:spPr bwMode="gray">
              <a:xfrm>
                <a:off x="7877175" y="5981700"/>
                <a:ext cx="768350" cy="744538"/>
              </a:xfrm>
              <a:prstGeom prst="rect">
                <a:avLst/>
              </a:prstGeom>
              <a:noFill/>
            </p:spPr>
          </p:pic>
        </p:grpSp>
        <p:pic>
          <p:nvPicPr>
            <p:cNvPr id="14" name="Image 7" descr="Capgemini_Slogan_RGB.png"/>
            <p:cNvPicPr>
              <a:picLocks noChangeAspect="1"/>
            </p:cNvPicPr>
            <p:nvPr userDrawn="1"/>
          </p:nvPicPr>
          <p:blipFill>
            <a:blip r:embed="rId3" cstate="print"/>
            <a:stretch>
              <a:fillRect/>
            </a:stretch>
          </p:blipFill>
          <p:spPr>
            <a:xfrm>
              <a:off x="4821571" y="6426559"/>
              <a:ext cx="2852934" cy="294895"/>
            </a:xfrm>
            <a:prstGeom prst="rect">
              <a:avLst/>
            </a:prstGeom>
            <a:noFill/>
            <a:ln>
              <a:noFill/>
            </a:ln>
          </p:spPr>
        </p:pic>
      </p:gr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2"/>
          </p:nvPr>
        </p:nvSpPr>
        <p:spPr>
          <a:xfrm>
            <a:off x="241185" y="990600"/>
            <a:ext cx="8686800"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dirty="0" smtClean="0">
                <a:solidFill>
                  <a:schemeClr val="tx1"/>
                </a:solidFill>
                <a:latin typeface="+mn-lt"/>
                <a:ea typeface="+mn-ea"/>
                <a:cs typeface="+mn-cs"/>
              </a:defRPr>
            </a:lvl2pPr>
            <a:lvl3pPr algn="l" rtl="0" eaLnBrk="1" fontAlgn="base" hangingPunct="1">
              <a:spcBef>
                <a:spcPct val="0"/>
              </a:spcBef>
              <a:spcAft>
                <a:spcPts val="600"/>
              </a:spcAft>
              <a:defRPr lang="en-US" sz="1400" dirty="0" smtClean="0">
                <a:solidFill>
                  <a:schemeClr val="tx1"/>
                </a:solidFill>
                <a:latin typeface="+mn-lt"/>
                <a:ea typeface="+mn-ea"/>
                <a:cs typeface="+mn-cs"/>
              </a:defRPr>
            </a:lvl3pPr>
            <a:lvl4pPr algn="l" rtl="0" eaLnBrk="1" fontAlgn="base" hangingPunct="1">
              <a:spcBef>
                <a:spcPct val="0"/>
              </a:spcBef>
              <a:spcAft>
                <a:spcPts val="600"/>
              </a:spcAft>
              <a:defRPr lang="en-US" sz="1200" dirty="0" smtClean="0">
                <a:solidFill>
                  <a:schemeClr val="tx1"/>
                </a:solidFill>
                <a:latin typeface="+mn-lt"/>
                <a:ea typeface="+mn-ea"/>
                <a:cs typeface="+mn-cs"/>
              </a:defRPr>
            </a:lvl4pPr>
            <a:lvl5pPr algn="l" rtl="0" eaLnBrk="1" fontAlgn="base" hangingPunct="1">
              <a:spcBef>
                <a:spcPct val="0"/>
              </a:spcBef>
              <a:spcAft>
                <a:spcPts val="600"/>
              </a:spcAft>
              <a:defRPr lang="en-US" sz="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1184" y="990599"/>
            <a:ext cx="4279900"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baseline="0" dirty="0" smtClean="0">
                <a:solidFill>
                  <a:schemeClr val="tx1"/>
                </a:solidFill>
                <a:latin typeface="+mn-lt"/>
                <a:ea typeface="+mn-ea"/>
                <a:cs typeface="+mn-cs"/>
              </a:defRPr>
            </a:lvl2pPr>
            <a:lvl3pPr algn="l" rtl="0" eaLnBrk="1" fontAlgn="base" hangingPunct="1">
              <a:spcBef>
                <a:spcPct val="0"/>
              </a:spcBef>
              <a:spcAft>
                <a:spcPts val="600"/>
              </a:spcAft>
              <a:defRPr lang="en-US" sz="1400" dirty="0" smtClean="0">
                <a:solidFill>
                  <a:schemeClr val="tx1"/>
                </a:solidFill>
                <a:latin typeface="+mn-lt"/>
                <a:ea typeface="+mn-ea"/>
                <a:cs typeface="+mn-cs"/>
              </a:defRPr>
            </a:lvl3pPr>
            <a:lvl4pPr algn="l" rtl="0" eaLnBrk="1" fontAlgn="base" hangingPunct="1">
              <a:spcBef>
                <a:spcPct val="0"/>
              </a:spcBef>
              <a:spcAft>
                <a:spcPts val="600"/>
              </a:spcAft>
              <a:defRPr lang="en-US" sz="1200" baseline="0" dirty="0" smtClean="0">
                <a:solidFill>
                  <a:schemeClr val="tx1"/>
                </a:solidFill>
                <a:latin typeface="+mn-lt"/>
                <a:ea typeface="+mn-ea"/>
                <a:cs typeface="+mn-cs"/>
              </a:defRPr>
            </a:lvl4pPr>
            <a:lvl5pPr algn="l" rtl="0" eaLnBrk="1" fontAlgn="base" hangingPunct="1">
              <a:spcBef>
                <a:spcPct val="0"/>
              </a:spcBef>
              <a:spcAft>
                <a:spcPts val="600"/>
              </a:spcAft>
              <a:defRPr lang="en-US" sz="1200" baseline="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76775" y="990599"/>
            <a:ext cx="4281488"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baseline="0" dirty="0" smtClean="0">
                <a:solidFill>
                  <a:schemeClr val="tx1"/>
                </a:solidFill>
                <a:latin typeface="+mn-lt"/>
                <a:ea typeface="+mn-ea"/>
                <a:cs typeface="+mn-cs"/>
              </a:defRPr>
            </a:lvl2pPr>
            <a:lvl3pPr algn="l" rtl="0" eaLnBrk="1" fontAlgn="base" hangingPunct="1">
              <a:spcBef>
                <a:spcPct val="0"/>
              </a:spcBef>
              <a:spcAft>
                <a:spcPts val="600"/>
              </a:spcAft>
              <a:defRPr lang="en-US" sz="1400" dirty="0" smtClean="0">
                <a:solidFill>
                  <a:schemeClr val="tx1"/>
                </a:solidFill>
                <a:latin typeface="+mn-lt"/>
                <a:ea typeface="+mn-ea"/>
                <a:cs typeface="+mn-cs"/>
              </a:defRPr>
            </a:lvl3pPr>
            <a:lvl4pPr algn="l" rtl="0" eaLnBrk="1" fontAlgn="base" hangingPunct="1">
              <a:spcBef>
                <a:spcPct val="0"/>
              </a:spcBef>
              <a:spcAft>
                <a:spcPts val="600"/>
              </a:spcAft>
              <a:defRPr lang="en-US" sz="1200" baseline="0" dirty="0" smtClean="0">
                <a:solidFill>
                  <a:schemeClr val="tx1"/>
                </a:solidFill>
                <a:latin typeface="+mn-lt"/>
                <a:ea typeface="+mn-ea"/>
                <a:cs typeface="+mn-cs"/>
              </a:defRPr>
            </a:lvl4pPr>
            <a:lvl5pPr algn="l" rtl="0" eaLnBrk="1" fontAlgn="base" hangingPunct="1">
              <a:spcBef>
                <a:spcPct val="0"/>
              </a:spcBef>
              <a:spcAft>
                <a:spcPts val="600"/>
              </a:spcAft>
              <a:defRPr lang="en-US" sz="1200" baseline="0" dirty="0">
                <a:solidFill>
                  <a:schemeClr val="tx1"/>
                </a:solidFill>
                <a:latin typeface="+mn-lt"/>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41184" y="990600"/>
            <a:ext cx="8686800" cy="5029200"/>
          </a:xfrm>
        </p:spPr>
        <p:txBody>
          <a:bodyPr lIns="0"/>
          <a:lstStyle/>
          <a:p>
            <a:r>
              <a:rPr lang="en-US" smtClean="0"/>
              <a:t>Click icon to add table</a:t>
            </a:r>
            <a:endParaRPr lang="en-US" dirty="0"/>
          </a:p>
        </p:txBody>
      </p:sp>
      <p:sp>
        <p:nvSpPr>
          <p:cNvPr id="6"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41184" y="990600"/>
            <a:ext cx="4279900"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dirty="0" smtClean="0">
                <a:solidFill>
                  <a:schemeClr val="tx1"/>
                </a:solidFill>
                <a:latin typeface="+mn-lt"/>
                <a:ea typeface="+mn-ea"/>
                <a:cs typeface="+mn-cs"/>
              </a:defRPr>
            </a:lvl2pPr>
            <a:lvl3pPr algn="l" rtl="0" eaLnBrk="1" fontAlgn="base" hangingPunct="1">
              <a:spcBef>
                <a:spcPct val="0"/>
              </a:spcBef>
              <a:spcAft>
                <a:spcPts val="600"/>
              </a:spcAft>
              <a:defRPr lang="en-US" sz="1400" baseline="0" dirty="0" smtClean="0">
                <a:solidFill>
                  <a:schemeClr val="tx1"/>
                </a:solidFill>
                <a:latin typeface="+mn-lt"/>
                <a:ea typeface="+mn-ea"/>
                <a:cs typeface="+mn-cs"/>
              </a:defRPr>
            </a:lvl3pPr>
            <a:lvl4pPr algn="l" rtl="0" eaLnBrk="1" fontAlgn="base" hangingPunct="1">
              <a:spcBef>
                <a:spcPct val="0"/>
              </a:spcBef>
              <a:spcAft>
                <a:spcPts val="600"/>
              </a:spcAft>
              <a:defRPr lang="en-US" sz="1200" baseline="0" dirty="0" smtClean="0">
                <a:solidFill>
                  <a:schemeClr val="tx1"/>
                </a:solidFill>
                <a:latin typeface="+mn-lt"/>
                <a:ea typeface="+mn-ea"/>
                <a:cs typeface="+mn-cs"/>
              </a:defRPr>
            </a:lvl4pPr>
            <a:lvl5pPr algn="l" rtl="0" eaLnBrk="1" fontAlgn="base" hangingPunct="1">
              <a:spcBef>
                <a:spcPct val="0"/>
              </a:spcBef>
              <a:spcAft>
                <a:spcPts val="600"/>
              </a:spcAft>
              <a:defRPr lang="en-US" sz="12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2"/>
          </p:nvPr>
        </p:nvSpPr>
        <p:spPr>
          <a:xfrm>
            <a:off x="4678363" y="990600"/>
            <a:ext cx="4273550" cy="5029200"/>
          </a:xfrm>
        </p:spPr>
        <p:txBody>
          <a:bodyPr/>
          <a:lstStyle>
            <a:lvl4pPr>
              <a:defRPr sz="1200" baseline="0"/>
            </a:lvl4pPr>
            <a:lvl5pPr>
              <a:defRPr sz="120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1184" y="990600"/>
            <a:ext cx="4279900"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baseline="0" dirty="0" smtClean="0">
                <a:solidFill>
                  <a:schemeClr val="tx1"/>
                </a:solidFill>
                <a:latin typeface="+mn-lt"/>
                <a:ea typeface="+mn-ea"/>
                <a:cs typeface="+mn-cs"/>
              </a:defRPr>
            </a:lvl2pPr>
            <a:lvl3pPr algn="l" rtl="0" eaLnBrk="1" fontAlgn="base" hangingPunct="1">
              <a:spcBef>
                <a:spcPct val="0"/>
              </a:spcBef>
              <a:spcAft>
                <a:spcPts val="600"/>
              </a:spcAft>
              <a:defRPr lang="en-US" sz="1400" baseline="0" dirty="0" smtClean="0">
                <a:solidFill>
                  <a:schemeClr val="tx1"/>
                </a:solidFill>
                <a:latin typeface="+mn-lt"/>
                <a:ea typeface="+mn-ea"/>
                <a:cs typeface="+mn-cs"/>
              </a:defRPr>
            </a:lvl3pPr>
            <a:lvl4pPr algn="l" rtl="0" eaLnBrk="1" fontAlgn="base" hangingPunct="1">
              <a:spcBef>
                <a:spcPct val="0"/>
              </a:spcBef>
              <a:spcAft>
                <a:spcPts val="600"/>
              </a:spcAft>
              <a:defRPr lang="en-US" sz="1200" baseline="0" dirty="0" smtClean="0">
                <a:solidFill>
                  <a:schemeClr val="tx1"/>
                </a:solidFill>
                <a:latin typeface="+mn-lt"/>
                <a:ea typeface="+mn-ea"/>
                <a:cs typeface="+mn-cs"/>
              </a:defRPr>
            </a:lvl4pPr>
            <a:lvl5pPr algn="l" rtl="0" eaLnBrk="1" fontAlgn="base" hangingPunct="1">
              <a:spcBef>
                <a:spcPct val="0"/>
              </a:spcBef>
              <a:spcAft>
                <a:spcPts val="600"/>
              </a:spcAft>
              <a:defRPr lang="en-US" sz="12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678363" y="990600"/>
            <a:ext cx="4279900" cy="5029200"/>
          </a:xfrm>
        </p:spPr>
        <p:txBody>
          <a:bodyPr/>
          <a:lstStyle>
            <a:lvl1pPr algn="l" rtl="0" eaLnBrk="1" fontAlgn="base" hangingPunct="1">
              <a:spcBef>
                <a:spcPct val="0"/>
              </a:spcBef>
              <a:spcAft>
                <a:spcPts val="600"/>
              </a:spcAft>
              <a:defRPr lang="en-US" sz="1800" dirty="0" smtClean="0">
                <a:solidFill>
                  <a:schemeClr val="tx1"/>
                </a:solidFill>
                <a:latin typeface="+mn-lt"/>
                <a:ea typeface="+mn-ea"/>
                <a:cs typeface="+mn-cs"/>
              </a:defRPr>
            </a:lvl1pPr>
            <a:lvl2pPr algn="l" rtl="0" eaLnBrk="1" fontAlgn="base" hangingPunct="1">
              <a:spcBef>
                <a:spcPct val="0"/>
              </a:spcBef>
              <a:spcAft>
                <a:spcPts val="600"/>
              </a:spcAft>
              <a:defRPr lang="en-US" sz="1600" dirty="0" smtClean="0">
                <a:solidFill>
                  <a:schemeClr val="tx1"/>
                </a:solidFill>
                <a:latin typeface="+mn-lt"/>
                <a:ea typeface="+mn-ea"/>
                <a:cs typeface="+mn-cs"/>
              </a:defRPr>
            </a:lvl2pPr>
            <a:lvl3pPr algn="l" rtl="0" eaLnBrk="1" fontAlgn="base" hangingPunct="1">
              <a:spcBef>
                <a:spcPct val="0"/>
              </a:spcBef>
              <a:spcAft>
                <a:spcPts val="600"/>
              </a:spcAft>
              <a:defRPr lang="en-US" sz="1400" dirty="0" smtClean="0">
                <a:solidFill>
                  <a:schemeClr val="tx1"/>
                </a:solidFill>
                <a:latin typeface="+mn-lt"/>
                <a:ea typeface="+mn-ea"/>
                <a:cs typeface="+mn-cs"/>
              </a:defRPr>
            </a:lvl3pPr>
            <a:lvl4pPr algn="l" rtl="0" eaLnBrk="1" fontAlgn="base" hangingPunct="1">
              <a:spcBef>
                <a:spcPct val="0"/>
              </a:spcBef>
              <a:spcAft>
                <a:spcPts val="600"/>
              </a:spcAft>
              <a:defRPr lang="en-US" sz="1200" baseline="0" dirty="0" smtClean="0">
                <a:solidFill>
                  <a:schemeClr val="tx1"/>
                </a:solidFill>
                <a:latin typeface="+mn-lt"/>
                <a:ea typeface="+mn-ea"/>
                <a:cs typeface="+mn-cs"/>
              </a:defRPr>
            </a:lvl4pPr>
            <a:lvl5pPr algn="l" rtl="0" eaLnBrk="1" fontAlgn="base" hangingPunct="1">
              <a:spcBef>
                <a:spcPct val="0"/>
              </a:spcBef>
              <a:spcAft>
                <a:spcPts val="600"/>
              </a:spcAft>
              <a:defRPr lang="en-US" sz="12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Boxes">
    <p:spTree>
      <p:nvGrpSpPr>
        <p:cNvPr id="1" name=""/>
        <p:cNvGrpSpPr/>
        <p:nvPr/>
      </p:nvGrpSpPr>
      <p:grpSpPr>
        <a:xfrm>
          <a:off x="0" y="0"/>
          <a:ext cx="0" cy="0"/>
          <a:chOff x="0" y="0"/>
          <a:chExt cx="0" cy="0"/>
        </a:xfrm>
      </p:grpSpPr>
      <p:sp>
        <p:nvSpPr>
          <p:cNvPr id="12" name="Content Placeholder 2"/>
          <p:cNvSpPr>
            <a:spLocks noGrp="1"/>
          </p:cNvSpPr>
          <p:nvPr>
            <p:ph idx="1"/>
          </p:nvPr>
        </p:nvSpPr>
        <p:spPr>
          <a:xfrm>
            <a:off x="241184" y="990599"/>
            <a:ext cx="4286288" cy="2286000"/>
          </a:xfrm>
        </p:spPr>
        <p:txBody>
          <a:bodyPr/>
          <a:lstStyle>
            <a:lvl1pPr algn="l" rtl="0" eaLnBrk="1" fontAlgn="base" hangingPunct="1">
              <a:spcBef>
                <a:spcPct val="0"/>
              </a:spcBef>
              <a:spcAft>
                <a:spcPts val="600"/>
              </a:spcAft>
              <a:defRPr lang="en-US" sz="1400" dirty="0" smtClean="0">
                <a:solidFill>
                  <a:schemeClr val="tx1"/>
                </a:solidFill>
                <a:latin typeface="+mn-lt"/>
                <a:ea typeface="+mn-ea"/>
                <a:cs typeface="+mn-cs"/>
              </a:defRPr>
            </a:lvl1pPr>
            <a:lvl2pPr algn="l" rtl="0" eaLnBrk="1" fontAlgn="base" hangingPunct="1">
              <a:spcBef>
                <a:spcPct val="0"/>
              </a:spcBef>
              <a:spcAft>
                <a:spcPts val="600"/>
              </a:spcAft>
              <a:defRPr lang="en-US" sz="1300" baseline="0" dirty="0" smtClean="0">
                <a:solidFill>
                  <a:schemeClr val="tx1"/>
                </a:solidFill>
                <a:latin typeface="+mn-lt"/>
                <a:ea typeface="+mn-ea"/>
                <a:cs typeface="+mn-cs"/>
              </a:defRPr>
            </a:lvl2pPr>
            <a:lvl3pPr algn="l" rtl="0" eaLnBrk="1" fontAlgn="base" hangingPunct="1">
              <a:spcBef>
                <a:spcPct val="0"/>
              </a:spcBef>
              <a:spcAft>
                <a:spcPts val="600"/>
              </a:spcAft>
              <a:defRPr lang="en-US" sz="1200" dirty="0" smtClean="0">
                <a:solidFill>
                  <a:schemeClr val="tx1"/>
                </a:solidFill>
                <a:latin typeface="+mn-lt"/>
                <a:ea typeface="+mn-ea"/>
                <a:cs typeface="+mn-cs"/>
              </a:defRPr>
            </a:lvl3pPr>
            <a:lvl4pPr algn="l" rtl="0" eaLnBrk="1" fontAlgn="base" hangingPunct="1">
              <a:spcBef>
                <a:spcPct val="0"/>
              </a:spcBef>
              <a:spcAft>
                <a:spcPts val="600"/>
              </a:spcAft>
              <a:defRPr lang="en-US" sz="1100" baseline="0" dirty="0" smtClean="0">
                <a:solidFill>
                  <a:schemeClr val="tx1"/>
                </a:solidFill>
                <a:latin typeface="+mn-lt"/>
                <a:ea typeface="+mn-ea"/>
                <a:cs typeface="+mn-cs"/>
              </a:defRPr>
            </a:lvl4pPr>
            <a:lvl5pPr algn="l" rtl="0" eaLnBrk="1" fontAlgn="base" hangingPunct="1">
              <a:spcBef>
                <a:spcPct val="0"/>
              </a:spcBef>
              <a:spcAft>
                <a:spcPts val="600"/>
              </a:spcAft>
              <a:defRPr lang="en-US" sz="11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2"/>
          <p:cNvSpPr>
            <a:spLocks noGrp="1"/>
          </p:cNvSpPr>
          <p:nvPr>
            <p:ph idx="15"/>
          </p:nvPr>
        </p:nvSpPr>
        <p:spPr>
          <a:xfrm>
            <a:off x="4671975" y="990599"/>
            <a:ext cx="4286288" cy="2286000"/>
          </a:xfrm>
        </p:spPr>
        <p:txBody>
          <a:bodyPr/>
          <a:lstStyle>
            <a:lvl1pPr algn="l" rtl="0" eaLnBrk="1" fontAlgn="base" hangingPunct="1">
              <a:spcBef>
                <a:spcPct val="0"/>
              </a:spcBef>
              <a:spcAft>
                <a:spcPts val="600"/>
              </a:spcAft>
              <a:defRPr lang="en-US" sz="1400" dirty="0" smtClean="0">
                <a:solidFill>
                  <a:schemeClr val="tx1"/>
                </a:solidFill>
                <a:latin typeface="+mn-lt"/>
                <a:ea typeface="+mn-ea"/>
                <a:cs typeface="+mn-cs"/>
              </a:defRPr>
            </a:lvl1pPr>
            <a:lvl2pPr algn="l" rtl="0" eaLnBrk="1" fontAlgn="base" hangingPunct="1">
              <a:spcBef>
                <a:spcPct val="0"/>
              </a:spcBef>
              <a:spcAft>
                <a:spcPts val="600"/>
              </a:spcAft>
              <a:defRPr lang="en-US" sz="1300" dirty="0" smtClean="0">
                <a:solidFill>
                  <a:schemeClr val="tx1"/>
                </a:solidFill>
                <a:latin typeface="+mn-lt"/>
                <a:ea typeface="+mn-ea"/>
                <a:cs typeface="+mn-cs"/>
              </a:defRPr>
            </a:lvl2pPr>
            <a:lvl3pPr algn="l" rtl="0" eaLnBrk="1" fontAlgn="base" hangingPunct="1">
              <a:spcBef>
                <a:spcPct val="0"/>
              </a:spcBef>
              <a:spcAft>
                <a:spcPts val="600"/>
              </a:spcAft>
              <a:defRPr lang="en-US" sz="1200" dirty="0" smtClean="0">
                <a:solidFill>
                  <a:schemeClr val="tx1"/>
                </a:solidFill>
                <a:latin typeface="+mn-lt"/>
                <a:ea typeface="+mn-ea"/>
                <a:cs typeface="+mn-cs"/>
              </a:defRPr>
            </a:lvl3pPr>
            <a:lvl4pPr algn="l" rtl="0" eaLnBrk="1" fontAlgn="base" hangingPunct="1">
              <a:spcBef>
                <a:spcPct val="0"/>
              </a:spcBef>
              <a:spcAft>
                <a:spcPts val="600"/>
              </a:spcAft>
              <a:defRPr lang="en-US" sz="1100" baseline="0" dirty="0" smtClean="0">
                <a:solidFill>
                  <a:schemeClr val="tx1"/>
                </a:solidFill>
                <a:latin typeface="+mn-lt"/>
                <a:ea typeface="+mn-ea"/>
                <a:cs typeface="+mn-cs"/>
              </a:defRPr>
            </a:lvl4pPr>
            <a:lvl5pPr algn="l" rtl="0" eaLnBrk="1" fontAlgn="base" hangingPunct="1">
              <a:spcBef>
                <a:spcPct val="0"/>
              </a:spcBef>
              <a:spcAft>
                <a:spcPts val="600"/>
              </a:spcAft>
              <a:defRPr lang="en-US" sz="11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p:cNvSpPr>
            <a:spLocks noGrp="1"/>
          </p:cNvSpPr>
          <p:nvPr>
            <p:ph idx="16"/>
          </p:nvPr>
        </p:nvSpPr>
        <p:spPr>
          <a:xfrm>
            <a:off x="4671975" y="3505200"/>
            <a:ext cx="4286288" cy="2286000"/>
          </a:xfrm>
        </p:spPr>
        <p:txBody>
          <a:bodyPr/>
          <a:lstStyle>
            <a:lvl1pPr algn="l" rtl="0" eaLnBrk="1" fontAlgn="base" hangingPunct="1">
              <a:spcBef>
                <a:spcPct val="0"/>
              </a:spcBef>
              <a:spcAft>
                <a:spcPts val="600"/>
              </a:spcAft>
              <a:defRPr lang="en-US" sz="1400" dirty="0" smtClean="0">
                <a:solidFill>
                  <a:schemeClr val="tx1"/>
                </a:solidFill>
                <a:latin typeface="+mn-lt"/>
                <a:ea typeface="+mn-ea"/>
                <a:cs typeface="+mn-cs"/>
              </a:defRPr>
            </a:lvl1pPr>
            <a:lvl2pPr algn="l" rtl="0" eaLnBrk="1" fontAlgn="base" hangingPunct="1">
              <a:spcBef>
                <a:spcPct val="0"/>
              </a:spcBef>
              <a:spcAft>
                <a:spcPts val="600"/>
              </a:spcAft>
              <a:defRPr lang="en-US" sz="1300" dirty="0" smtClean="0">
                <a:solidFill>
                  <a:schemeClr val="tx1"/>
                </a:solidFill>
                <a:latin typeface="+mn-lt"/>
                <a:ea typeface="+mn-ea"/>
                <a:cs typeface="+mn-cs"/>
              </a:defRPr>
            </a:lvl2pPr>
            <a:lvl3pPr algn="l" rtl="0" eaLnBrk="1" fontAlgn="base" hangingPunct="1">
              <a:spcBef>
                <a:spcPct val="0"/>
              </a:spcBef>
              <a:spcAft>
                <a:spcPts val="600"/>
              </a:spcAft>
              <a:defRPr lang="en-US" sz="1200" dirty="0" smtClean="0">
                <a:solidFill>
                  <a:schemeClr val="tx1"/>
                </a:solidFill>
                <a:latin typeface="+mn-lt"/>
                <a:ea typeface="+mn-ea"/>
                <a:cs typeface="+mn-cs"/>
              </a:defRPr>
            </a:lvl3pPr>
            <a:lvl4pPr algn="l" rtl="0" eaLnBrk="1" fontAlgn="base" hangingPunct="1">
              <a:spcBef>
                <a:spcPct val="0"/>
              </a:spcBef>
              <a:spcAft>
                <a:spcPts val="600"/>
              </a:spcAft>
              <a:defRPr lang="en-US" sz="1100" baseline="0" dirty="0" smtClean="0">
                <a:solidFill>
                  <a:schemeClr val="tx1"/>
                </a:solidFill>
                <a:latin typeface="+mn-lt"/>
                <a:ea typeface="+mn-ea"/>
                <a:cs typeface="+mn-cs"/>
              </a:defRPr>
            </a:lvl4pPr>
            <a:lvl5pPr algn="l" rtl="0" eaLnBrk="1" fontAlgn="base" hangingPunct="1">
              <a:spcBef>
                <a:spcPct val="0"/>
              </a:spcBef>
              <a:spcAft>
                <a:spcPts val="600"/>
              </a:spcAft>
              <a:defRPr lang="en-US" sz="11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idx="17"/>
          </p:nvPr>
        </p:nvSpPr>
        <p:spPr>
          <a:xfrm>
            <a:off x="241184" y="3505200"/>
            <a:ext cx="4286288" cy="2286000"/>
          </a:xfrm>
        </p:spPr>
        <p:txBody>
          <a:bodyPr/>
          <a:lstStyle>
            <a:lvl1pPr algn="l" rtl="0" eaLnBrk="1" fontAlgn="base" hangingPunct="1">
              <a:spcBef>
                <a:spcPct val="0"/>
              </a:spcBef>
              <a:spcAft>
                <a:spcPts val="600"/>
              </a:spcAft>
              <a:defRPr lang="en-US" sz="1400" dirty="0" smtClean="0">
                <a:solidFill>
                  <a:schemeClr val="tx1"/>
                </a:solidFill>
                <a:latin typeface="+mn-lt"/>
                <a:ea typeface="+mn-ea"/>
                <a:cs typeface="+mn-cs"/>
              </a:defRPr>
            </a:lvl1pPr>
            <a:lvl2pPr algn="l" rtl="0" eaLnBrk="1" fontAlgn="base" hangingPunct="1">
              <a:spcBef>
                <a:spcPct val="0"/>
              </a:spcBef>
              <a:spcAft>
                <a:spcPts val="600"/>
              </a:spcAft>
              <a:defRPr lang="en-US" sz="1300" dirty="0" smtClean="0">
                <a:solidFill>
                  <a:schemeClr val="tx1"/>
                </a:solidFill>
                <a:latin typeface="+mn-lt"/>
                <a:ea typeface="+mn-ea"/>
                <a:cs typeface="+mn-cs"/>
              </a:defRPr>
            </a:lvl2pPr>
            <a:lvl3pPr algn="l" rtl="0" eaLnBrk="1" fontAlgn="base" hangingPunct="1">
              <a:spcBef>
                <a:spcPct val="0"/>
              </a:spcBef>
              <a:spcAft>
                <a:spcPts val="600"/>
              </a:spcAft>
              <a:defRPr lang="en-US" sz="1200" dirty="0" smtClean="0">
                <a:solidFill>
                  <a:schemeClr val="tx1"/>
                </a:solidFill>
                <a:latin typeface="+mn-lt"/>
                <a:ea typeface="+mn-ea"/>
                <a:cs typeface="+mn-cs"/>
              </a:defRPr>
            </a:lvl3pPr>
            <a:lvl4pPr algn="l" rtl="0" eaLnBrk="1" fontAlgn="base" hangingPunct="1">
              <a:spcBef>
                <a:spcPct val="0"/>
              </a:spcBef>
              <a:spcAft>
                <a:spcPts val="600"/>
              </a:spcAft>
              <a:defRPr lang="en-US" sz="1100" baseline="0" dirty="0" smtClean="0">
                <a:solidFill>
                  <a:schemeClr val="tx1"/>
                </a:solidFill>
                <a:latin typeface="+mn-lt"/>
                <a:ea typeface="+mn-ea"/>
                <a:cs typeface="+mn-cs"/>
              </a:defRPr>
            </a:lvl4pPr>
            <a:lvl5pPr algn="l" rtl="0" eaLnBrk="1" fontAlgn="base" hangingPunct="1">
              <a:spcBef>
                <a:spcPct val="0"/>
              </a:spcBef>
              <a:spcAft>
                <a:spcPts val="600"/>
              </a:spcAft>
              <a:defRPr lang="en-US" sz="1100" baseline="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4" name="Rectangle 13"/>
          <p:cNvSpPr/>
          <p:nvPr/>
        </p:nvSpPr>
        <p:spPr bwMode="auto">
          <a:xfrm>
            <a:off x="0" y="762000"/>
            <a:ext cx="9144000" cy="18288"/>
          </a:xfrm>
          <a:prstGeom prst="rect">
            <a:avLst/>
          </a:prstGeom>
          <a:gradFill flip="none" rotWithShape="1">
            <a:gsLst>
              <a:gs pos="40000">
                <a:schemeClr val="tx1">
                  <a:lumMod val="50000"/>
                  <a:lumOff val="50000"/>
                </a:schemeClr>
              </a:gs>
              <a:gs pos="90000">
                <a:schemeClr val="tx1">
                  <a:lumMod val="50000"/>
                  <a:lumOff val="50000"/>
                </a:schemeClr>
              </a:gs>
              <a:gs pos="100000">
                <a:schemeClr val="tx1">
                  <a:lumMod val="50000"/>
                  <a:lumOff val="50000"/>
                  <a:alpha val="0"/>
                </a:schemeClr>
              </a:gs>
            </a:gsLst>
            <a:lin ang="0" scaled="1"/>
            <a:tileRect/>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45176" name="Rectangle 120"/>
          <p:cNvSpPr>
            <a:spLocks noChangeArrowheads="1"/>
          </p:cNvSpPr>
          <p:nvPr/>
        </p:nvSpPr>
        <p:spPr bwMode="auto">
          <a:xfrm>
            <a:off x="7417774" y="6318250"/>
            <a:ext cx="1299197" cy="246221"/>
          </a:xfrm>
          <a:prstGeom prst="rect">
            <a:avLst/>
          </a:prstGeom>
          <a:noFill/>
          <a:ln w="19050">
            <a:noFill/>
            <a:miter lim="800000"/>
            <a:headEnd/>
            <a:tailEnd/>
          </a:ln>
          <a:effectLst/>
        </p:spPr>
        <p:txBody>
          <a:bodyPr wrap="none" lIns="36000" rIns="45720">
            <a:spAutoFit/>
          </a:bodyPr>
          <a:lstStyle/>
          <a:p>
            <a:pPr algn="r">
              <a:lnSpc>
                <a:spcPct val="100000"/>
              </a:lnSpc>
              <a:spcBef>
                <a:spcPct val="10000"/>
              </a:spcBef>
            </a:pPr>
            <a:r>
              <a:rPr lang="en-US" altLang="en-US" sz="1000" dirty="0" smtClean="0">
                <a:solidFill>
                  <a:schemeClr val="tx2"/>
                </a:solidFill>
              </a:rPr>
              <a:t>|  </a:t>
            </a:r>
            <a:r>
              <a:rPr lang="en-US" altLang="en-US" sz="1000" dirty="0">
                <a:solidFill>
                  <a:schemeClr val="tx2"/>
                </a:solidFill>
              </a:rPr>
              <a:t>Financial Services</a:t>
            </a:r>
          </a:p>
        </p:txBody>
      </p:sp>
      <p:sp>
        <p:nvSpPr>
          <p:cNvPr id="45190" name="Rectangle 134"/>
          <p:cNvSpPr>
            <a:spLocks noGrp="1" noChangeArrowheads="1"/>
          </p:cNvSpPr>
          <p:nvPr>
            <p:ph type="title"/>
          </p:nvPr>
        </p:nvSpPr>
        <p:spPr bwMode="auto">
          <a:xfrm>
            <a:off x="241300" y="212725"/>
            <a:ext cx="8714232"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45191" name="Rectangle 135"/>
          <p:cNvSpPr>
            <a:spLocks noGrp="1" noChangeArrowheads="1"/>
          </p:cNvSpPr>
          <p:nvPr>
            <p:ph type="body" idx="1"/>
          </p:nvPr>
        </p:nvSpPr>
        <p:spPr bwMode="auto">
          <a:xfrm>
            <a:off x="241184" y="990600"/>
            <a:ext cx="8686800" cy="5029200"/>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45194" name="Picture 138" descr="OK_Capgemini"/>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158750" y="6361113"/>
            <a:ext cx="1439863" cy="339725"/>
          </a:xfrm>
          <a:prstGeom prst="rect">
            <a:avLst/>
          </a:prstGeom>
          <a:noFill/>
          <a:ln w="9525">
            <a:noFill/>
            <a:miter lim="800000"/>
            <a:headEnd/>
            <a:tailEnd/>
          </a:ln>
        </p:spPr>
      </p:pic>
      <p:sp>
        <p:nvSpPr>
          <p:cNvPr id="15" name="Line 7"/>
          <p:cNvSpPr>
            <a:spLocks noChangeShapeType="1"/>
          </p:cNvSpPr>
          <p:nvPr/>
        </p:nvSpPr>
        <p:spPr bwMode="gray">
          <a:xfrm>
            <a:off x="8743160" y="6381750"/>
            <a:ext cx="0" cy="430213"/>
          </a:xfrm>
          <a:prstGeom prst="line">
            <a:avLst/>
          </a:prstGeom>
          <a:noFill/>
          <a:ln w="9525">
            <a:solidFill>
              <a:schemeClr val="accent1"/>
            </a:solidFill>
            <a:round/>
            <a:headEnd/>
            <a:tailEnd/>
          </a:ln>
          <a:effectLst/>
        </p:spPr>
        <p:txBody>
          <a:bodyPr wrap="none" anchor="ctr"/>
          <a:lstStyle/>
          <a:p>
            <a:endParaRPr lang="en-US"/>
          </a:p>
        </p:txBody>
      </p:sp>
      <p:sp>
        <p:nvSpPr>
          <p:cNvPr id="20" name="Text Box 4"/>
          <p:cNvSpPr txBox="1">
            <a:spLocks noChangeArrowheads="1"/>
          </p:cNvSpPr>
          <p:nvPr/>
        </p:nvSpPr>
        <p:spPr bwMode="auto">
          <a:xfrm>
            <a:off x="6078029" y="6553200"/>
            <a:ext cx="2620970" cy="228600"/>
          </a:xfrm>
          <a:prstGeom prst="rect">
            <a:avLst/>
          </a:prstGeom>
          <a:noFill/>
          <a:ln w="19050">
            <a:noFill/>
            <a:miter lim="800000"/>
            <a:headEnd/>
            <a:tailEnd/>
          </a:ln>
          <a:effectLst/>
        </p:spPr>
        <p:txBody>
          <a:bodyPr wrap="square" lIns="18288" tIns="18288" rIns="18288" bIns="18288">
            <a:noAutofit/>
          </a:bodyPr>
          <a:lstStyle/>
          <a:p>
            <a:pPr marL="0" marR="0" lvl="0" indent="0" algn="r" defTabSz="914400" rtl="0" eaLnBrk="0" fontAlgn="base" latinLnBrk="0" hangingPunct="0">
              <a:lnSpc>
                <a:spcPts val="900"/>
              </a:lnSpc>
              <a:spcBef>
                <a:spcPct val="0"/>
              </a:spcBef>
              <a:spcAft>
                <a:spcPct val="0"/>
              </a:spcAft>
              <a:buClrTx/>
              <a:buSzTx/>
              <a:buFontTx/>
              <a:buNone/>
              <a:tabLst/>
              <a:defRPr/>
            </a:pPr>
            <a:r>
              <a:rPr kumimoji="0" lang="en-US" sz="700" b="0" i="0" u="none" strike="noStrike" kern="1200" cap="none" spc="10" normalizeH="0" baseline="0" noProof="0" dirty="0" smtClean="0">
                <a:ln>
                  <a:noFill/>
                </a:ln>
                <a:solidFill>
                  <a:schemeClr val="bg1">
                    <a:lumMod val="50000"/>
                  </a:schemeClr>
                </a:solidFill>
                <a:effectLst/>
                <a:uLnTx/>
                <a:uFillTx/>
                <a:latin typeface="Arial" charset="0"/>
                <a:ea typeface="+mn-ea"/>
                <a:cs typeface="+mn-cs"/>
              </a:rPr>
              <a:t>The information contained in this presentation is proprietary.</a:t>
            </a:r>
          </a:p>
          <a:p>
            <a:pPr marL="0" marR="0" lvl="0" indent="0" algn="r" defTabSz="914400" rtl="0" eaLnBrk="0" fontAlgn="base" latinLnBrk="0" hangingPunct="0">
              <a:lnSpc>
                <a:spcPts val="900"/>
              </a:lnSpc>
              <a:spcBef>
                <a:spcPct val="0"/>
              </a:spcBef>
              <a:spcAft>
                <a:spcPct val="0"/>
              </a:spcAft>
              <a:buClrTx/>
              <a:buSzTx/>
              <a:buFontTx/>
              <a:buNone/>
              <a:tabLst/>
              <a:defRPr/>
            </a:pPr>
            <a:r>
              <a:rPr kumimoji="0" lang="en-US" sz="700" b="0" i="0" u="none" strike="noStrike" kern="1200" cap="none" spc="10" normalizeH="0" baseline="0" noProof="0" dirty="0" smtClean="0">
                <a:ln>
                  <a:noFill/>
                </a:ln>
                <a:solidFill>
                  <a:schemeClr val="bg1">
                    <a:lumMod val="50000"/>
                  </a:schemeClr>
                </a:solidFill>
                <a:effectLst/>
                <a:uLnTx/>
                <a:uFillTx/>
                <a:latin typeface="Arial" charset="0"/>
                <a:ea typeface="+mn-ea"/>
                <a:cs typeface="+mn-cs"/>
              </a:rPr>
              <a:t>Copyright ©2011 Capgemini. All rights reserved.</a:t>
            </a:r>
            <a:endParaRPr kumimoji="0" lang="en-US" sz="700" b="0" i="0" u="none" strike="noStrike" kern="1200" cap="none" spc="10" normalizeH="0" baseline="0" noProof="0" dirty="0">
              <a:ln>
                <a:noFill/>
              </a:ln>
              <a:solidFill>
                <a:schemeClr val="bg1">
                  <a:lumMod val="50000"/>
                </a:schemeClr>
              </a:solidFill>
              <a:effectLst/>
              <a:uLnTx/>
              <a:uFillTx/>
              <a:latin typeface="Arial" charset="0"/>
              <a:ea typeface="+mn-ea"/>
              <a:cs typeface="+mn-cs"/>
            </a:endParaRPr>
          </a:p>
        </p:txBody>
      </p:sp>
      <p:sp>
        <p:nvSpPr>
          <p:cNvPr id="18" name="TextBox 17"/>
          <p:cNvSpPr txBox="1"/>
          <p:nvPr/>
        </p:nvSpPr>
        <p:spPr>
          <a:xfrm>
            <a:off x="8783968" y="6512642"/>
            <a:ext cx="283832" cy="168429"/>
          </a:xfrm>
          <a:prstGeom prst="rect">
            <a:avLst/>
          </a:prstGeom>
          <a:noFill/>
        </p:spPr>
        <p:txBody>
          <a:bodyPr wrap="square" lIns="0" tIns="7200" rIns="0" bIns="7200" rtlCol="0" anchor="ctr" anchorCtr="0">
            <a:spAutoFit/>
          </a:bodyPr>
          <a:lstStyle/>
          <a:p>
            <a:pPr algn="l">
              <a:lnSpc>
                <a:spcPct val="100000"/>
              </a:lnSpc>
            </a:pPr>
            <a:fld id="{90F192A4-5719-4F83-A37C-12494B8160BB}" type="slidenum">
              <a:rPr lang="en-US" sz="1000" b="1" smtClean="0"/>
              <a:pPr algn="l">
                <a:lnSpc>
                  <a:spcPct val="100000"/>
                </a:lnSpc>
              </a:pPr>
              <a:t>‹#›</a:t>
            </a:fld>
            <a:endParaRPr lang="en-US" sz="1000" b="1" dirty="0" smtClean="0"/>
          </a:p>
        </p:txBody>
      </p:sp>
    </p:spTree>
  </p:cSld>
  <p:clrMap bg1="lt1" tx1="dk1" bg2="lt2" tx2="dk2" accent1="accent1" accent2="accent2" accent3="accent3" accent4="accent4" accent5="accent5" accent6="accent6" hlink="hlink" folHlink="folHlink"/>
  <p:sldLayoutIdLst>
    <p:sldLayoutId id="2147483653" r:id="rId1"/>
    <p:sldLayoutId id="2147483675" r:id="rId2"/>
    <p:sldLayoutId id="2147483678" r:id="rId3"/>
    <p:sldLayoutId id="2147483654" r:id="rId4"/>
    <p:sldLayoutId id="2147483656" r:id="rId5"/>
    <p:sldLayoutId id="2147483664" r:id="rId6"/>
    <p:sldLayoutId id="2147483665" r:id="rId7"/>
    <p:sldLayoutId id="2147483666" r:id="rId8"/>
    <p:sldLayoutId id="2147483667" r:id="rId9"/>
    <p:sldLayoutId id="2147483670" r:id="rId10"/>
    <p:sldLayoutId id="2147483677" r:id="rId11"/>
    <p:sldLayoutId id="2147483673" r:id="rId12"/>
    <p:sldLayoutId id="2147483676" r:id="rId13"/>
  </p:sldLayoutIdLst>
  <p:transition>
    <p:wipe dir="r"/>
  </p:transition>
  <p:hf sldNum="0" hdr="0" ftr="0" dt="0"/>
  <p:txStyles>
    <p:titleStyle>
      <a:lvl1pPr algn="l"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Narrow" pitchFamily="34" charset="0"/>
        </a:defRPr>
      </a:lvl2pPr>
      <a:lvl3pPr algn="l" rtl="0" eaLnBrk="1" fontAlgn="base" hangingPunct="1">
        <a:spcBef>
          <a:spcPct val="0"/>
        </a:spcBef>
        <a:spcAft>
          <a:spcPct val="0"/>
        </a:spcAft>
        <a:defRPr sz="2400" b="1">
          <a:solidFill>
            <a:schemeClr val="tx2"/>
          </a:solidFill>
          <a:latin typeface="Arial Narrow" pitchFamily="34" charset="0"/>
        </a:defRPr>
      </a:lvl3pPr>
      <a:lvl4pPr algn="l" rtl="0" eaLnBrk="1" fontAlgn="base" hangingPunct="1">
        <a:spcBef>
          <a:spcPct val="0"/>
        </a:spcBef>
        <a:spcAft>
          <a:spcPct val="0"/>
        </a:spcAft>
        <a:defRPr sz="2400" b="1">
          <a:solidFill>
            <a:schemeClr val="tx2"/>
          </a:solidFill>
          <a:latin typeface="Arial Narrow" pitchFamily="34" charset="0"/>
        </a:defRPr>
      </a:lvl4pPr>
      <a:lvl5pPr algn="l" rtl="0" eaLnBrk="1" fontAlgn="base" hangingPunct="1">
        <a:spcBef>
          <a:spcPct val="0"/>
        </a:spcBef>
        <a:spcAft>
          <a:spcPct val="0"/>
        </a:spcAft>
        <a:defRPr sz="2400" b="1">
          <a:solidFill>
            <a:schemeClr val="tx2"/>
          </a:solidFill>
          <a:latin typeface="Arial Narrow" pitchFamily="34" charset="0"/>
        </a:defRPr>
      </a:lvl5pPr>
      <a:lvl6pPr marL="457200" algn="l" rtl="0" eaLnBrk="1" fontAlgn="base" hangingPunct="1">
        <a:spcBef>
          <a:spcPct val="0"/>
        </a:spcBef>
        <a:spcAft>
          <a:spcPct val="0"/>
        </a:spcAft>
        <a:defRPr sz="2400" b="1">
          <a:solidFill>
            <a:schemeClr val="tx2"/>
          </a:solidFill>
          <a:latin typeface="Arial Narrow" pitchFamily="34" charset="0"/>
        </a:defRPr>
      </a:lvl6pPr>
      <a:lvl7pPr marL="914400" algn="l" rtl="0" eaLnBrk="1" fontAlgn="base" hangingPunct="1">
        <a:spcBef>
          <a:spcPct val="0"/>
        </a:spcBef>
        <a:spcAft>
          <a:spcPct val="0"/>
        </a:spcAft>
        <a:defRPr sz="2400" b="1">
          <a:solidFill>
            <a:schemeClr val="tx2"/>
          </a:solidFill>
          <a:latin typeface="Arial Narrow" pitchFamily="34" charset="0"/>
        </a:defRPr>
      </a:lvl7pPr>
      <a:lvl8pPr marL="1371600" algn="l" rtl="0" eaLnBrk="1" fontAlgn="base" hangingPunct="1">
        <a:spcBef>
          <a:spcPct val="0"/>
        </a:spcBef>
        <a:spcAft>
          <a:spcPct val="0"/>
        </a:spcAft>
        <a:defRPr sz="2400" b="1">
          <a:solidFill>
            <a:schemeClr val="tx2"/>
          </a:solidFill>
          <a:latin typeface="Arial Narrow" pitchFamily="34" charset="0"/>
        </a:defRPr>
      </a:lvl8pPr>
      <a:lvl9pPr marL="1828800" algn="l" rtl="0" eaLnBrk="1" fontAlgn="base" hangingPunct="1">
        <a:spcBef>
          <a:spcPct val="0"/>
        </a:spcBef>
        <a:spcAft>
          <a:spcPct val="0"/>
        </a:spcAft>
        <a:defRPr sz="2400" b="1">
          <a:solidFill>
            <a:schemeClr val="tx2"/>
          </a:solidFill>
          <a:latin typeface="Arial Narrow" pitchFamily="34" charset="0"/>
        </a:defRPr>
      </a:lvl9pPr>
    </p:titleStyle>
    <p:bodyStyle>
      <a:lvl1pPr algn="l" rtl="0" eaLnBrk="1" fontAlgn="base" hangingPunct="1">
        <a:spcBef>
          <a:spcPct val="0"/>
        </a:spcBef>
        <a:spcAft>
          <a:spcPts val="600"/>
        </a:spcAft>
        <a:buClr>
          <a:schemeClr val="accent2"/>
        </a:buClr>
        <a:buFont typeface="Wingdings" pitchFamily="2" charset="2"/>
        <a:defRPr sz="1800">
          <a:solidFill>
            <a:schemeClr val="tx1"/>
          </a:solidFill>
          <a:latin typeface="+mn-lt"/>
          <a:ea typeface="+mn-ea"/>
          <a:cs typeface="+mn-cs"/>
        </a:defRPr>
      </a:lvl1pPr>
      <a:lvl2pPr marL="228600" indent="-227013" algn="l" rtl="0" eaLnBrk="1" fontAlgn="base" hangingPunct="1">
        <a:spcBef>
          <a:spcPct val="0"/>
        </a:spcBef>
        <a:spcAft>
          <a:spcPts val="600"/>
        </a:spcAft>
        <a:buClr>
          <a:schemeClr val="tx2"/>
        </a:buClr>
        <a:buFont typeface="Wingdings" pitchFamily="2" charset="2"/>
        <a:buChar char="§"/>
        <a:defRPr sz="1600">
          <a:solidFill>
            <a:schemeClr val="tx1"/>
          </a:solidFill>
          <a:latin typeface="+mn-lt"/>
        </a:defRPr>
      </a:lvl2pPr>
      <a:lvl3pPr marL="457200" indent="-228600" algn="l" rtl="0" eaLnBrk="1" fontAlgn="base" hangingPunct="1">
        <a:spcBef>
          <a:spcPct val="0"/>
        </a:spcBef>
        <a:spcAft>
          <a:spcPts val="600"/>
        </a:spcAft>
        <a:buClr>
          <a:schemeClr val="tx2"/>
        </a:buClr>
        <a:buChar char="•"/>
        <a:defRPr sz="1400">
          <a:solidFill>
            <a:schemeClr val="tx1"/>
          </a:solidFill>
          <a:latin typeface="+mn-lt"/>
        </a:defRPr>
      </a:lvl3pPr>
      <a:lvl4pPr marL="685800" indent="-228600" algn="l" rtl="0" eaLnBrk="1" fontAlgn="base" hangingPunct="1">
        <a:spcBef>
          <a:spcPct val="0"/>
        </a:spcBef>
        <a:spcAft>
          <a:spcPts val="600"/>
        </a:spcAft>
        <a:buClr>
          <a:schemeClr val="tx2"/>
        </a:buClr>
        <a:buFont typeface="Symbol" pitchFamily="18" charset="2"/>
        <a:buChar char="-"/>
        <a:defRPr sz="1200">
          <a:solidFill>
            <a:schemeClr val="tx1"/>
          </a:solidFill>
          <a:latin typeface="+mn-lt"/>
        </a:defRPr>
      </a:lvl4pPr>
      <a:lvl5pPr marL="914400" indent="-228600" algn="l" rtl="0" eaLnBrk="1" fontAlgn="base" hangingPunct="1">
        <a:spcBef>
          <a:spcPct val="0"/>
        </a:spcBef>
        <a:spcAft>
          <a:spcPts val="600"/>
        </a:spcAft>
        <a:buClr>
          <a:schemeClr val="tx2"/>
        </a:buClr>
        <a:buFont typeface="Wingdings" pitchFamily="2" charset="2"/>
        <a:buChar char="§"/>
        <a:defRPr sz="1200">
          <a:solidFill>
            <a:schemeClr val="tx1"/>
          </a:solidFill>
          <a:latin typeface="+mn-lt"/>
        </a:defRPr>
      </a:lvl5pPr>
      <a:lvl6pPr marL="1144588" indent="-160338" algn="l" rtl="0" eaLnBrk="1" fontAlgn="base" hangingPunct="1">
        <a:spcBef>
          <a:spcPct val="0"/>
        </a:spcBef>
        <a:spcAft>
          <a:spcPct val="20000"/>
        </a:spcAft>
        <a:buClr>
          <a:schemeClr val="tx2"/>
        </a:buClr>
        <a:buFont typeface="Wingdings" pitchFamily="2" charset="2"/>
        <a:buChar char="§"/>
        <a:defRPr sz="1400">
          <a:solidFill>
            <a:schemeClr val="tx1"/>
          </a:solidFill>
          <a:latin typeface="+mn-lt"/>
        </a:defRPr>
      </a:lvl6pPr>
      <a:lvl7pPr marL="1601788" indent="-160338" algn="l" rtl="0" eaLnBrk="1" fontAlgn="base" hangingPunct="1">
        <a:spcBef>
          <a:spcPct val="0"/>
        </a:spcBef>
        <a:spcAft>
          <a:spcPct val="20000"/>
        </a:spcAft>
        <a:buClr>
          <a:schemeClr val="tx2"/>
        </a:buClr>
        <a:buFont typeface="Wingdings" pitchFamily="2" charset="2"/>
        <a:buChar char="§"/>
        <a:defRPr sz="1400">
          <a:solidFill>
            <a:schemeClr val="tx1"/>
          </a:solidFill>
          <a:latin typeface="+mn-lt"/>
        </a:defRPr>
      </a:lvl7pPr>
      <a:lvl8pPr marL="2058988" indent="-160338" algn="l" rtl="0" eaLnBrk="1" fontAlgn="base" hangingPunct="1">
        <a:spcBef>
          <a:spcPct val="0"/>
        </a:spcBef>
        <a:spcAft>
          <a:spcPct val="20000"/>
        </a:spcAft>
        <a:buClr>
          <a:schemeClr val="tx2"/>
        </a:buClr>
        <a:buFont typeface="Wingdings" pitchFamily="2" charset="2"/>
        <a:buChar char="§"/>
        <a:defRPr sz="1400">
          <a:solidFill>
            <a:schemeClr val="tx1"/>
          </a:solidFill>
          <a:latin typeface="+mn-lt"/>
        </a:defRPr>
      </a:lvl8pPr>
      <a:lvl9pPr marL="2516188" indent="-160338" algn="l" rtl="0" eaLnBrk="1" fontAlgn="base" hangingPunct="1">
        <a:spcBef>
          <a:spcPct val="0"/>
        </a:spcBef>
        <a:spcAft>
          <a:spcPct val="20000"/>
        </a:spcAft>
        <a:buClr>
          <a:schemeClr val="tx2"/>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en.wikipedia.org/wiki/John_von_Neumann" TargetMode="External"/><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3574" name="Rectangle 6"/>
          <p:cNvSpPr>
            <a:spLocks noGrp="1" noChangeArrowheads="1"/>
          </p:cNvSpPr>
          <p:nvPr>
            <p:ph type="ctrTitle" sz="quarter"/>
          </p:nvPr>
        </p:nvSpPr>
        <p:spPr/>
        <p:txBody>
          <a:bodyPr/>
          <a:lstStyle/>
          <a:p>
            <a:r>
              <a:rPr lang="en-US" dirty="0" smtClean="0"/>
              <a:t>Computer Science - Fundamental</a:t>
            </a:r>
            <a:endParaRPr lang="en-US" dirty="0"/>
          </a:p>
        </p:txBody>
      </p:sp>
      <p:sp>
        <p:nvSpPr>
          <p:cNvPr id="493575" name="Rectangle 7"/>
          <p:cNvSpPr>
            <a:spLocks noGrp="1" noChangeArrowheads="1"/>
          </p:cNvSpPr>
          <p:nvPr>
            <p:ph type="subTitle" sz="quarter" idx="1"/>
          </p:nvPr>
        </p:nvSpPr>
        <p:spPr/>
        <p:txBody>
          <a:bodyPr/>
          <a:lstStyle/>
          <a:p>
            <a:r>
              <a:rPr lang="en-US" dirty="0" smtClean="0"/>
              <a:t>Jason Jin</a:t>
            </a:r>
          </a:p>
          <a:p>
            <a:r>
              <a:rPr lang="en-US" dirty="0" smtClean="0"/>
              <a:t>Aug </a:t>
            </a:r>
            <a:r>
              <a:rPr lang="en-US" dirty="0" smtClean="0"/>
              <a:t>2013</a:t>
            </a:r>
            <a:endParaRPr lang="en-US" dirty="0"/>
          </a:p>
        </p:txBody>
      </p:sp>
    </p:spTree>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Infrastructure</a:t>
            </a:r>
          </a:p>
        </p:txBody>
      </p:sp>
      <p:pic>
        <p:nvPicPr>
          <p:cNvPr id="7170" name="Picture 2" descr="http://upload.wikimedia.org/wikipedia/commons/thumb/b/b1/Commercial_Fleming_valves.jpg/330px-Commercial_Fleming_valves.jpg"/>
          <p:cNvPicPr>
            <a:picLocks noChangeAspect="1" noChangeArrowheads="1"/>
          </p:cNvPicPr>
          <p:nvPr/>
        </p:nvPicPr>
        <p:blipFill>
          <a:blip r:embed="rId2" cstate="print"/>
          <a:srcRect/>
          <a:stretch>
            <a:fillRect/>
          </a:stretch>
        </p:blipFill>
        <p:spPr bwMode="auto">
          <a:xfrm>
            <a:off x="155575" y="914400"/>
            <a:ext cx="3143250" cy="1400175"/>
          </a:xfrm>
          <a:prstGeom prst="rect">
            <a:avLst/>
          </a:prstGeom>
          <a:noFill/>
        </p:spPr>
      </p:pic>
      <p:sp>
        <p:nvSpPr>
          <p:cNvPr id="5" name="TextBox 4"/>
          <p:cNvSpPr txBox="1"/>
          <p:nvPr/>
        </p:nvSpPr>
        <p:spPr>
          <a:xfrm>
            <a:off x="838200" y="2314575"/>
            <a:ext cx="1600200" cy="301621"/>
          </a:xfrm>
          <a:prstGeom prst="rect">
            <a:avLst/>
          </a:prstGeom>
          <a:noFill/>
        </p:spPr>
        <p:txBody>
          <a:bodyPr wrap="square" rtlCol="0">
            <a:spAutoFit/>
          </a:bodyPr>
          <a:lstStyle/>
          <a:p>
            <a:r>
              <a:rPr lang="en-US" sz="1600" b="0" dirty="0" smtClean="0"/>
              <a:t>Diode</a:t>
            </a:r>
          </a:p>
        </p:txBody>
      </p:sp>
      <p:pic>
        <p:nvPicPr>
          <p:cNvPr id="6" name="Picture 6"/>
          <p:cNvPicPr>
            <a:picLocks noChangeAspect="1" noChangeArrowheads="1"/>
          </p:cNvPicPr>
          <p:nvPr/>
        </p:nvPicPr>
        <p:blipFill>
          <a:blip r:embed="rId3" cstate="print"/>
          <a:srcRect/>
          <a:stretch>
            <a:fillRect/>
          </a:stretch>
        </p:blipFill>
        <p:spPr bwMode="auto">
          <a:xfrm>
            <a:off x="4114800" y="914400"/>
            <a:ext cx="641350" cy="1250145"/>
          </a:xfrm>
          <a:prstGeom prst="rect">
            <a:avLst/>
          </a:prstGeom>
          <a:noFill/>
          <a:ln w="9525">
            <a:noFill/>
            <a:miter lim="800000"/>
            <a:headEnd/>
            <a:tailEnd/>
          </a:ln>
          <a:effectLst/>
        </p:spPr>
      </p:pic>
      <p:sp>
        <p:nvSpPr>
          <p:cNvPr id="7" name="Right Arrow 6"/>
          <p:cNvSpPr/>
          <p:nvPr/>
        </p:nvSpPr>
        <p:spPr bwMode="auto">
          <a:xfrm>
            <a:off x="3375025" y="1524000"/>
            <a:ext cx="815975"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8" name="TextBox 7"/>
          <p:cNvSpPr txBox="1"/>
          <p:nvPr/>
        </p:nvSpPr>
        <p:spPr>
          <a:xfrm>
            <a:off x="3390900" y="2314575"/>
            <a:ext cx="1600200" cy="301621"/>
          </a:xfrm>
          <a:prstGeom prst="rect">
            <a:avLst/>
          </a:prstGeom>
          <a:noFill/>
        </p:spPr>
        <p:txBody>
          <a:bodyPr wrap="square" rtlCol="0">
            <a:spAutoFit/>
          </a:bodyPr>
          <a:lstStyle/>
          <a:p>
            <a:r>
              <a:rPr lang="en-US" sz="1600" b="0" dirty="0" smtClean="0"/>
              <a:t>Triode</a:t>
            </a:r>
          </a:p>
        </p:txBody>
      </p:sp>
      <p:pic>
        <p:nvPicPr>
          <p:cNvPr id="9" name="Picture 6"/>
          <p:cNvPicPr>
            <a:picLocks noChangeAspect="1" noChangeArrowheads="1"/>
          </p:cNvPicPr>
          <p:nvPr/>
        </p:nvPicPr>
        <p:blipFill>
          <a:blip r:embed="rId4" cstate="print"/>
          <a:srcRect/>
          <a:stretch>
            <a:fillRect/>
          </a:stretch>
        </p:blipFill>
        <p:spPr bwMode="auto">
          <a:xfrm>
            <a:off x="5791200" y="1219200"/>
            <a:ext cx="354013" cy="838200"/>
          </a:xfrm>
          <a:prstGeom prst="rect">
            <a:avLst/>
          </a:prstGeom>
          <a:noFill/>
          <a:ln w="9525">
            <a:noFill/>
            <a:miter lim="800000"/>
            <a:headEnd/>
            <a:tailEnd/>
          </a:ln>
          <a:effectLst/>
        </p:spPr>
      </p:pic>
      <p:sp>
        <p:nvSpPr>
          <p:cNvPr id="10" name="TextBox 9"/>
          <p:cNvSpPr txBox="1"/>
          <p:nvPr/>
        </p:nvSpPr>
        <p:spPr>
          <a:xfrm>
            <a:off x="5257800" y="2314575"/>
            <a:ext cx="1344613" cy="301621"/>
          </a:xfrm>
          <a:prstGeom prst="rect">
            <a:avLst/>
          </a:prstGeom>
          <a:noFill/>
        </p:spPr>
        <p:txBody>
          <a:bodyPr wrap="square" rtlCol="0">
            <a:spAutoFit/>
          </a:bodyPr>
          <a:lstStyle/>
          <a:p>
            <a:r>
              <a:rPr lang="en-US" sz="1600" b="0" dirty="0" smtClean="0"/>
              <a:t>transistors</a:t>
            </a:r>
          </a:p>
        </p:txBody>
      </p:sp>
      <p:sp>
        <p:nvSpPr>
          <p:cNvPr id="11" name="Right Arrow 10"/>
          <p:cNvSpPr/>
          <p:nvPr/>
        </p:nvSpPr>
        <p:spPr bwMode="auto">
          <a:xfrm>
            <a:off x="4756150" y="1524000"/>
            <a:ext cx="88265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pic>
        <p:nvPicPr>
          <p:cNvPr id="12" name="Picture 3"/>
          <p:cNvPicPr>
            <a:picLocks noChangeAspect="1" noChangeArrowheads="1"/>
          </p:cNvPicPr>
          <p:nvPr/>
        </p:nvPicPr>
        <p:blipFill>
          <a:blip r:embed="rId5" cstate="print"/>
          <a:srcRect/>
          <a:stretch>
            <a:fillRect/>
          </a:stretch>
        </p:blipFill>
        <p:spPr>
          <a:xfrm>
            <a:off x="800100" y="3200400"/>
            <a:ext cx="3276600" cy="2597476"/>
          </a:xfrm>
          <a:prstGeom prst="rect">
            <a:avLst/>
          </a:prstGeom>
        </p:spPr>
      </p:pic>
      <p:sp>
        <p:nvSpPr>
          <p:cNvPr id="13" name="TextBox 12"/>
          <p:cNvSpPr txBox="1"/>
          <p:nvPr/>
        </p:nvSpPr>
        <p:spPr>
          <a:xfrm>
            <a:off x="1333500" y="5791200"/>
            <a:ext cx="2171700" cy="301621"/>
          </a:xfrm>
          <a:prstGeom prst="rect">
            <a:avLst/>
          </a:prstGeom>
          <a:noFill/>
        </p:spPr>
        <p:txBody>
          <a:bodyPr wrap="square" rtlCol="0">
            <a:spAutoFit/>
          </a:bodyPr>
          <a:lstStyle/>
          <a:p>
            <a:r>
              <a:rPr lang="en-US" sz="1600" b="0" dirty="0" smtClean="0"/>
              <a:t>Integrated Circuit (IC)</a:t>
            </a:r>
          </a:p>
        </p:txBody>
      </p:sp>
      <p:sp>
        <p:nvSpPr>
          <p:cNvPr id="14" name="Right Arrow 13"/>
          <p:cNvSpPr/>
          <p:nvPr/>
        </p:nvSpPr>
        <p:spPr bwMode="auto">
          <a:xfrm rot="9083661">
            <a:off x="3388317" y="2967221"/>
            <a:ext cx="1978703" cy="20297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pic>
        <p:nvPicPr>
          <p:cNvPr id="15" name="Picture 5"/>
          <p:cNvPicPr>
            <a:picLocks noChangeAspect="1" noChangeArrowheads="1"/>
          </p:cNvPicPr>
          <p:nvPr/>
        </p:nvPicPr>
        <p:blipFill>
          <a:blip r:embed="rId6" cstate="print"/>
          <a:srcRect/>
          <a:stretch>
            <a:fillRect/>
          </a:stretch>
        </p:blipFill>
        <p:spPr bwMode="auto">
          <a:xfrm>
            <a:off x="5182791" y="3396180"/>
            <a:ext cx="1924844" cy="1937820"/>
          </a:xfrm>
          <a:prstGeom prst="rect">
            <a:avLst/>
          </a:prstGeom>
          <a:noFill/>
          <a:ln w="9525">
            <a:noFill/>
            <a:miter lim="800000"/>
            <a:headEnd/>
            <a:tailEnd/>
          </a:ln>
          <a:effectLst/>
        </p:spPr>
      </p:pic>
      <p:sp>
        <p:nvSpPr>
          <p:cNvPr id="16" name="Right Arrow 15"/>
          <p:cNvSpPr/>
          <p:nvPr/>
        </p:nvSpPr>
        <p:spPr bwMode="auto">
          <a:xfrm>
            <a:off x="3810000" y="4495800"/>
            <a:ext cx="11811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5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7" name="TextBox 16"/>
          <p:cNvSpPr txBox="1"/>
          <p:nvPr/>
        </p:nvSpPr>
        <p:spPr>
          <a:xfrm>
            <a:off x="4343400" y="5532668"/>
            <a:ext cx="4267200" cy="560153"/>
          </a:xfrm>
          <a:prstGeom prst="rect">
            <a:avLst/>
          </a:prstGeom>
          <a:noFill/>
        </p:spPr>
        <p:txBody>
          <a:bodyPr wrap="square" rtlCol="0">
            <a:spAutoFit/>
          </a:bodyPr>
          <a:lstStyle/>
          <a:p>
            <a:pPr marL="742950" lvl="1" indent="-285750" algn="l">
              <a:spcBef>
                <a:spcPct val="20000"/>
              </a:spcBef>
              <a:buSzPct val="80000"/>
            </a:pPr>
            <a:r>
              <a:rPr lang="en-US" sz="1600" b="0" dirty="0" smtClean="0"/>
              <a:t>Very Large Scale Integration(VLSI)</a:t>
            </a:r>
          </a:p>
          <a:p>
            <a:pPr marL="742950" lvl="1" indent="-285750" algn="l">
              <a:spcBef>
                <a:spcPct val="20000"/>
              </a:spcBef>
              <a:buSzPct val="80000"/>
            </a:pPr>
            <a:r>
              <a:rPr lang="en-US" sz="1600" b="0" dirty="0" smtClean="0"/>
              <a:t>millions of transistors per chip</a:t>
            </a:r>
            <a:endParaRPr lang="en-US" sz="1600" b="0" dirty="0"/>
          </a:p>
        </p:txBody>
      </p:sp>
    </p:spTree>
  </p:cSld>
  <p:clrMapOvr>
    <a:masterClrMapping/>
  </p:clrMapOvr>
  <p:transition>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a:xfrm>
            <a:off x="241185" y="990600"/>
            <a:ext cx="8686800" cy="1295400"/>
          </a:xfrm>
        </p:spPr>
        <p:txBody>
          <a:bodyPr/>
          <a:lstStyle/>
          <a:p>
            <a:r>
              <a:rPr lang="en-US" dirty="0"/>
              <a:t>Application software is all the computer software that causes a computer to perform useful tasks (compare with computer viruses) beyond the running of the computer itself. A specific instance of such software is called a software application, application or app</a:t>
            </a:r>
            <a:r>
              <a:rPr lang="en-US" dirty="0" smtClean="0"/>
              <a:t>.</a:t>
            </a:r>
          </a:p>
          <a:p>
            <a:endParaRPr lang="en-US" dirty="0"/>
          </a:p>
          <a:p>
            <a:pPr>
              <a:buFont typeface="Wingdings" pitchFamily="2" charset="2"/>
              <a:buChar char="q"/>
            </a:pPr>
            <a:r>
              <a:rPr lang="en-US" dirty="0"/>
              <a:t>Information worker software</a:t>
            </a:r>
          </a:p>
          <a:p>
            <a:pPr>
              <a:buFont typeface="Wingdings" pitchFamily="2" charset="2"/>
              <a:buChar char="q"/>
            </a:pPr>
            <a:r>
              <a:rPr lang="en-US" dirty="0"/>
              <a:t>Content access software</a:t>
            </a:r>
          </a:p>
          <a:p>
            <a:pPr>
              <a:buFont typeface="Wingdings" pitchFamily="2" charset="2"/>
              <a:buChar char="q"/>
            </a:pPr>
            <a:r>
              <a:rPr lang="en-US" dirty="0"/>
              <a:t>Entertainment software</a:t>
            </a:r>
          </a:p>
          <a:p>
            <a:pPr>
              <a:buFont typeface="Wingdings" pitchFamily="2" charset="2"/>
              <a:buChar char="q"/>
            </a:pPr>
            <a:r>
              <a:rPr lang="en-US" dirty="0"/>
              <a:t>Educational software</a:t>
            </a:r>
          </a:p>
          <a:p>
            <a:pPr>
              <a:buFont typeface="Wingdings" pitchFamily="2" charset="2"/>
              <a:buChar char="q"/>
            </a:pPr>
            <a:r>
              <a:rPr lang="en-US" dirty="0"/>
              <a:t>Enterprise infrastructure software</a:t>
            </a:r>
          </a:p>
          <a:p>
            <a:pPr>
              <a:buFont typeface="Wingdings" pitchFamily="2" charset="2"/>
              <a:buChar char="q"/>
            </a:pPr>
            <a:r>
              <a:rPr lang="en-US" dirty="0"/>
              <a:t>Simulation software</a:t>
            </a:r>
          </a:p>
          <a:p>
            <a:pPr>
              <a:buFont typeface="Wingdings" pitchFamily="2" charset="2"/>
              <a:buChar char="q"/>
            </a:pPr>
            <a:r>
              <a:rPr lang="en-US" dirty="0"/>
              <a:t>Media development software</a:t>
            </a:r>
          </a:p>
          <a:p>
            <a:pPr>
              <a:buFont typeface="Wingdings" pitchFamily="2" charset="2"/>
              <a:buChar char="q"/>
            </a:pPr>
            <a:r>
              <a:rPr lang="en-US" dirty="0"/>
              <a:t>Product engineering software</a:t>
            </a:r>
          </a:p>
          <a:p>
            <a:endParaRPr lang="en-US" dirty="0"/>
          </a:p>
        </p:txBody>
      </p:sp>
      <p:sp>
        <p:nvSpPr>
          <p:cNvPr id="3" name="Title 2"/>
          <p:cNvSpPr>
            <a:spLocks noGrp="1"/>
          </p:cNvSpPr>
          <p:nvPr>
            <p:ph type="title"/>
          </p:nvPr>
        </p:nvSpPr>
        <p:spPr/>
        <p:txBody>
          <a:bodyPr/>
          <a:lstStyle/>
          <a:p>
            <a:r>
              <a:rPr lang="en-US" dirty="0" smtClean="0"/>
              <a:t>Application</a:t>
            </a:r>
            <a:endParaRPr lang="en-US" dirty="0"/>
          </a:p>
        </p:txBody>
      </p:sp>
    </p:spTree>
  </p:cSld>
  <p:clrMapOvr>
    <a:masterClrMapping/>
  </p:clrMapOvr>
  <p:transition>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3796388"/>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Programming Language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B/S </a:t>
                      </a:r>
                      <a:r>
                        <a:rPr kumimoji="0" lang="en-US" sz="1600" b="0" i="0" u="none" strike="noStrike" cap="none" normalizeH="0" baseline="0" dirty="0" err="1" smtClean="0">
                          <a:ln>
                            <a:noFill/>
                          </a:ln>
                          <a:solidFill>
                            <a:schemeClr val="tx1"/>
                          </a:solidFill>
                          <a:effectLst/>
                          <a:latin typeface="Arial" charset="0"/>
                        </a:rPr>
                        <a:t>vs</a:t>
                      </a:r>
                      <a:r>
                        <a:rPr kumimoji="0" lang="en-US" sz="1600" b="0" i="0" u="none" strike="noStrike" cap="none" normalizeH="0" baseline="0" dirty="0" smtClean="0">
                          <a:ln>
                            <a:noFill/>
                          </a:ln>
                          <a:solidFill>
                            <a:schemeClr val="tx1"/>
                          </a:solidFill>
                          <a:effectLst/>
                          <a:latin typeface="Arial" charset="0"/>
                        </a:rPr>
                        <a:t> C/S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License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Programming Language</a:t>
            </a:r>
            <a:endParaRPr lang="en-US" dirty="0"/>
          </a:p>
        </p:txBody>
      </p:sp>
      <p:sp>
        <p:nvSpPr>
          <p:cNvPr id="5" name="Content Placeholder 4"/>
          <p:cNvSpPr>
            <a:spLocks noGrp="1"/>
          </p:cNvSpPr>
          <p:nvPr>
            <p:ph idx="12"/>
          </p:nvPr>
        </p:nvSpPr>
        <p:spPr/>
        <p:txBody>
          <a:bodyPr/>
          <a:lstStyle/>
          <a:p>
            <a:r>
              <a:rPr lang="en-US" dirty="0"/>
              <a:t>A programming language is a formal language designed to communicate instructions to a machine, particularly a computer. Programming languages can be used to create programs that control the behavior of a machine and/or to express algorithms precisely</a:t>
            </a:r>
            <a:r>
              <a:rPr lang="en-US" dirty="0" smtClean="0"/>
              <a:t>.</a:t>
            </a:r>
          </a:p>
          <a:p>
            <a:pPr>
              <a:buFont typeface="Wingdings" pitchFamily="2" charset="2"/>
              <a:buChar char="q"/>
            </a:pPr>
            <a:r>
              <a:rPr lang="en-US" dirty="0" smtClean="0"/>
              <a:t>Machine </a:t>
            </a:r>
            <a:r>
              <a:rPr lang="en-US" dirty="0"/>
              <a:t>Languages</a:t>
            </a:r>
          </a:p>
          <a:p>
            <a:pPr>
              <a:buFont typeface="Wingdings" pitchFamily="2" charset="2"/>
              <a:buChar char="q"/>
            </a:pPr>
            <a:r>
              <a:rPr lang="en-US" dirty="0"/>
              <a:t>Assembly Languages</a:t>
            </a:r>
          </a:p>
          <a:p>
            <a:pPr>
              <a:buFont typeface="Wingdings" pitchFamily="2" charset="2"/>
              <a:buChar char="q"/>
            </a:pPr>
            <a:r>
              <a:rPr lang="en-US" dirty="0"/>
              <a:t>High-Level Languages</a:t>
            </a:r>
            <a:endParaRPr lang="en-US" dirty="0" smtClean="0"/>
          </a:p>
          <a:p>
            <a:endParaRPr lang="en-US" dirty="0"/>
          </a:p>
          <a:p>
            <a:endParaRPr lang="en-US" dirty="0"/>
          </a:p>
        </p:txBody>
      </p:sp>
    </p:spTree>
  </p:cSld>
  <p:clrMapOvr>
    <a:masterClrMapping/>
  </p:clrMapOvr>
  <p:transition>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Programming Language</a:t>
            </a:r>
            <a:endParaRPr lang="en-US" dirty="0"/>
          </a:p>
        </p:txBody>
      </p:sp>
      <p:pic>
        <p:nvPicPr>
          <p:cNvPr id="4" name="Picture 2" descr="http://xrds.acm.org/images/4833512699_761a3fcc61_b.jpg"/>
          <p:cNvPicPr>
            <a:picLocks noChangeAspect="1" noChangeArrowheads="1"/>
          </p:cNvPicPr>
          <p:nvPr/>
        </p:nvPicPr>
        <p:blipFill>
          <a:blip r:embed="rId2" cstate="print"/>
          <a:srcRect/>
          <a:stretch>
            <a:fillRect/>
          </a:stretch>
        </p:blipFill>
        <p:spPr bwMode="auto">
          <a:xfrm>
            <a:off x="563882" y="990600"/>
            <a:ext cx="8046718" cy="5029200"/>
          </a:xfrm>
          <a:prstGeom prst="rect">
            <a:avLst/>
          </a:prstGeom>
          <a:noFill/>
        </p:spPr>
      </p:pic>
    </p:spTree>
  </p:cSld>
  <p:clrMapOvr>
    <a:masterClrMapping/>
  </p:clrMapOvr>
  <p:transition>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In the earliest days of computers, the only programming languages available were machine languages. Each computer had its own machine language, which was made of streams of 0s and 1s.</a:t>
            </a:r>
          </a:p>
        </p:txBody>
      </p:sp>
      <p:sp>
        <p:nvSpPr>
          <p:cNvPr id="3" name="Title 2"/>
          <p:cNvSpPr>
            <a:spLocks noGrp="1"/>
          </p:cNvSpPr>
          <p:nvPr>
            <p:ph type="title"/>
          </p:nvPr>
        </p:nvSpPr>
        <p:spPr/>
        <p:txBody>
          <a:bodyPr/>
          <a:lstStyle/>
          <a:p>
            <a:r>
              <a:rPr lang="en-US" dirty="0" smtClean="0"/>
              <a:t>Machine Languages</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905000" y="1981200"/>
            <a:ext cx="4852069" cy="4122286"/>
          </a:xfrm>
          <a:prstGeom prst="rect">
            <a:avLst/>
          </a:prstGeom>
          <a:noFill/>
          <a:ln w="9525">
            <a:noFill/>
            <a:miter lim="800000"/>
            <a:headEnd/>
            <a:tailEnd/>
          </a:ln>
          <a:effectLst/>
        </p:spPr>
      </p:pic>
    </p:spTree>
  </p:cSld>
  <p:clrMapOvr>
    <a:masterClrMapping/>
  </p:clrMapOvr>
  <p:transition>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next evolution in programming came with the idea of replacing binary code for instruction and addresses with symbols or mnemonics. Because they used symbols, these languages were first known as symbolic languages. The set of these mnemonic languages were later referred to as assembly languages.</a:t>
            </a:r>
          </a:p>
          <a:p>
            <a:endParaRPr lang="en-US" dirty="0"/>
          </a:p>
        </p:txBody>
      </p:sp>
      <p:sp>
        <p:nvSpPr>
          <p:cNvPr id="3" name="Title 2"/>
          <p:cNvSpPr>
            <a:spLocks noGrp="1"/>
          </p:cNvSpPr>
          <p:nvPr>
            <p:ph type="title"/>
          </p:nvPr>
        </p:nvSpPr>
        <p:spPr/>
        <p:txBody>
          <a:bodyPr/>
          <a:lstStyle/>
          <a:p>
            <a:r>
              <a:rPr lang="en-US" dirty="0" smtClean="0"/>
              <a:t>Assembly Languages</a:t>
            </a:r>
            <a:endParaRPr lang="en-US" dirty="0"/>
          </a:p>
        </p:txBody>
      </p:sp>
      <p:pic>
        <p:nvPicPr>
          <p:cNvPr id="133123" name="Picture 3"/>
          <p:cNvPicPr>
            <a:picLocks noChangeAspect="1" noChangeArrowheads="1"/>
          </p:cNvPicPr>
          <p:nvPr/>
        </p:nvPicPr>
        <p:blipFill>
          <a:blip r:embed="rId2" cstate="print"/>
          <a:srcRect/>
          <a:stretch>
            <a:fillRect/>
          </a:stretch>
        </p:blipFill>
        <p:spPr bwMode="auto">
          <a:xfrm>
            <a:off x="914400" y="2135894"/>
            <a:ext cx="6400800" cy="4188706"/>
          </a:xfrm>
          <a:prstGeom prst="rect">
            <a:avLst/>
          </a:prstGeom>
          <a:noFill/>
          <a:ln w="9525">
            <a:noFill/>
            <a:miter lim="800000"/>
            <a:headEnd/>
            <a:tailEnd/>
          </a:ln>
        </p:spPr>
      </p:pic>
    </p:spTree>
  </p:cSld>
  <p:clrMapOvr>
    <a:masterClrMapping/>
  </p:clrMapOvr>
  <p:transition>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Although assembly languages greatly improved programming efficiency, they still required programmers to concentrate on the hardware they were using. Working with symbolic languages was also very tedious, because each machine instruction had to be individually coded. The desire to improve programmer efficiency and to change the focus from the computer to the problem being solved led to the development of high-level languages.</a:t>
            </a:r>
          </a:p>
          <a:p>
            <a:r>
              <a:rPr lang="en-US" dirty="0"/>
              <a:t>Over the years, various languages, most notably BASIC, COBOL, Pascal, Ada, C, C++ and Java, were developed.</a:t>
            </a:r>
          </a:p>
        </p:txBody>
      </p:sp>
      <p:sp>
        <p:nvSpPr>
          <p:cNvPr id="3" name="Title 2"/>
          <p:cNvSpPr>
            <a:spLocks noGrp="1"/>
          </p:cNvSpPr>
          <p:nvPr>
            <p:ph type="title"/>
          </p:nvPr>
        </p:nvSpPr>
        <p:spPr/>
        <p:txBody>
          <a:bodyPr/>
          <a:lstStyle/>
          <a:p>
            <a:r>
              <a:rPr lang="en-US" dirty="0" smtClean="0"/>
              <a:t>High-Level Languages</a:t>
            </a:r>
            <a:endParaRPr lang="en-US" dirty="0"/>
          </a:p>
        </p:txBody>
      </p:sp>
    </p:spTree>
  </p:cSld>
  <p:clrMapOvr>
    <a:masterClrMapping/>
  </p:clrMapOvr>
  <p:transition>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High-Level Languages</a:t>
            </a:r>
            <a:endParaRPr lang="en-US" dirty="0"/>
          </a:p>
        </p:txBody>
      </p:sp>
      <p:pic>
        <p:nvPicPr>
          <p:cNvPr id="134146" name="Picture 2"/>
          <p:cNvPicPr>
            <a:picLocks noChangeAspect="1" noChangeArrowheads="1"/>
          </p:cNvPicPr>
          <p:nvPr/>
        </p:nvPicPr>
        <p:blipFill>
          <a:blip r:embed="rId2" cstate="print"/>
          <a:srcRect/>
          <a:stretch>
            <a:fillRect/>
          </a:stretch>
        </p:blipFill>
        <p:spPr bwMode="auto">
          <a:xfrm>
            <a:off x="1600200" y="1447800"/>
            <a:ext cx="4981575" cy="4252083"/>
          </a:xfrm>
          <a:prstGeom prst="rect">
            <a:avLst/>
          </a:prstGeom>
          <a:noFill/>
          <a:ln w="9525">
            <a:noFill/>
            <a:miter lim="800000"/>
            <a:headEnd/>
            <a:tailEnd/>
          </a:ln>
        </p:spPr>
      </p:pic>
    </p:spTree>
  </p:cSld>
  <p:clrMapOvr>
    <a:masterClrMapping/>
  </p:clrMapOvr>
  <p:transition>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Ranks</a:t>
            </a:r>
            <a:endParaRPr lang="en-US" dirty="0"/>
          </a:p>
        </p:txBody>
      </p:sp>
      <p:pic>
        <p:nvPicPr>
          <p:cNvPr id="135206" name="Picture 38"/>
          <p:cNvPicPr>
            <a:picLocks noChangeAspect="1" noChangeArrowheads="1"/>
          </p:cNvPicPr>
          <p:nvPr/>
        </p:nvPicPr>
        <p:blipFill>
          <a:blip r:embed="rId2" cstate="print"/>
          <a:srcRect/>
          <a:stretch>
            <a:fillRect/>
          </a:stretch>
        </p:blipFill>
        <p:spPr bwMode="auto">
          <a:xfrm>
            <a:off x="1843089" y="914401"/>
            <a:ext cx="5181600" cy="5181600"/>
          </a:xfrm>
          <a:prstGeom prst="rect">
            <a:avLst/>
          </a:prstGeom>
          <a:noFill/>
          <a:ln w="9525">
            <a:noFill/>
            <a:miter lim="800000"/>
            <a:headEnd/>
            <a:tailEnd/>
          </a:ln>
        </p:spPr>
      </p:pic>
      <p:sp>
        <p:nvSpPr>
          <p:cNvPr id="43" name="TextBox 42"/>
          <p:cNvSpPr txBox="1"/>
          <p:nvPr/>
        </p:nvSpPr>
        <p:spPr>
          <a:xfrm>
            <a:off x="1843089" y="6248400"/>
            <a:ext cx="4786311" cy="275460"/>
          </a:xfrm>
          <a:prstGeom prst="rect">
            <a:avLst/>
          </a:prstGeom>
          <a:noFill/>
        </p:spPr>
        <p:txBody>
          <a:bodyPr wrap="square" rtlCol="0">
            <a:spAutoFit/>
          </a:bodyPr>
          <a:lstStyle/>
          <a:p>
            <a:r>
              <a:rPr lang="en-US" sz="1400" b="0" dirty="0" smtClean="0"/>
              <a:t>TIOBE Programming Community Index for August 2013</a:t>
            </a:r>
          </a:p>
        </p:txBody>
      </p:sp>
    </p:spTree>
  </p:cSld>
  <p:clrMapOvr>
    <a:masterClrMapping/>
  </p:clrMapOvr>
  <p:transition>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Programs today are normally written in one of the high-level languages. To run the program on a computer, the program needs to be translated into the machine language of the computer on which it will run</a:t>
            </a:r>
            <a:r>
              <a:rPr lang="en-US" dirty="0" smtClean="0"/>
              <a:t>.</a:t>
            </a:r>
          </a:p>
          <a:p>
            <a:r>
              <a:rPr lang="en-US" dirty="0" smtClean="0"/>
              <a:t>The </a:t>
            </a:r>
            <a:r>
              <a:rPr lang="en-US" dirty="0"/>
              <a:t>program in a high-level language is called the source program. The translated program in machine language is called the object program. </a:t>
            </a:r>
            <a:endParaRPr lang="en-US" dirty="0" smtClean="0"/>
          </a:p>
          <a:p>
            <a:r>
              <a:rPr lang="en-US" dirty="0" smtClean="0"/>
              <a:t>Two </a:t>
            </a:r>
            <a:r>
              <a:rPr lang="en-US" dirty="0"/>
              <a:t>methods are used for translation: compilation and interpretation</a:t>
            </a:r>
            <a:r>
              <a:rPr lang="en-US" dirty="0" smtClean="0"/>
              <a:t>.</a:t>
            </a:r>
          </a:p>
          <a:p>
            <a:endParaRPr lang="en-US" dirty="0"/>
          </a:p>
          <a:p>
            <a:pPr>
              <a:buFont typeface="Wingdings" pitchFamily="2" charset="2"/>
              <a:buChar char="q"/>
            </a:pPr>
            <a:r>
              <a:rPr lang="en-US" dirty="0"/>
              <a:t>Compilation</a:t>
            </a:r>
          </a:p>
          <a:p>
            <a:r>
              <a:rPr lang="en-US" dirty="0"/>
              <a:t>A compiler normally translates the whole source program into the object program.</a:t>
            </a:r>
          </a:p>
          <a:p>
            <a:pPr>
              <a:buFont typeface="Wingdings" pitchFamily="2" charset="2"/>
              <a:buChar char="q"/>
            </a:pPr>
            <a:r>
              <a:rPr lang="en-US" dirty="0"/>
              <a:t>Interpretation</a:t>
            </a:r>
          </a:p>
          <a:p>
            <a:r>
              <a:rPr lang="en-US" dirty="0"/>
              <a:t>Some computer languages use an interpreter to translate the source program into the object program. Interpretation refers to the process of translating each line of the source program into the corresponding line of the object program and executing the line. However, we need to be aware of two trends in interpretation: that used by some languages before Java and the interpretation used by Java.</a:t>
            </a:r>
          </a:p>
          <a:p>
            <a:endParaRPr lang="en-US" dirty="0"/>
          </a:p>
          <a:p>
            <a:endParaRPr lang="en-US" dirty="0"/>
          </a:p>
        </p:txBody>
      </p:sp>
      <p:sp>
        <p:nvSpPr>
          <p:cNvPr id="3" name="Title 2"/>
          <p:cNvSpPr>
            <a:spLocks noGrp="1"/>
          </p:cNvSpPr>
          <p:nvPr>
            <p:ph type="title"/>
          </p:nvPr>
        </p:nvSpPr>
        <p:spPr/>
        <p:txBody>
          <a:bodyPr/>
          <a:lstStyle/>
          <a:p>
            <a:r>
              <a:rPr lang="en-US" dirty="0" smtClean="0"/>
              <a:t>Translation</a:t>
            </a:r>
            <a:endParaRPr lang="en-US" dirty="0"/>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John von Neumann</a:t>
            </a:r>
            <a:endParaRPr lang="en-US" dirty="0"/>
          </a:p>
        </p:txBody>
      </p:sp>
      <p:pic>
        <p:nvPicPr>
          <p:cNvPr id="34818" name="Picture 2" descr="JohnvonNeumann-LosAlamos.gif"/>
          <p:cNvPicPr>
            <a:picLocks noChangeAspect="1" noChangeArrowheads="1"/>
          </p:cNvPicPr>
          <p:nvPr/>
        </p:nvPicPr>
        <p:blipFill>
          <a:blip r:embed="rId2" cstate="print"/>
          <a:srcRect/>
          <a:stretch>
            <a:fillRect/>
          </a:stretch>
        </p:blipFill>
        <p:spPr bwMode="auto">
          <a:xfrm>
            <a:off x="723900" y="990600"/>
            <a:ext cx="2095500" cy="2733676"/>
          </a:xfrm>
          <a:prstGeom prst="rect">
            <a:avLst/>
          </a:prstGeom>
          <a:noFill/>
        </p:spPr>
      </p:pic>
      <p:sp>
        <p:nvSpPr>
          <p:cNvPr id="5" name="TextBox 4"/>
          <p:cNvSpPr txBox="1"/>
          <p:nvPr/>
        </p:nvSpPr>
        <p:spPr>
          <a:xfrm>
            <a:off x="0" y="3789301"/>
            <a:ext cx="3657600" cy="249299"/>
          </a:xfrm>
          <a:prstGeom prst="rect">
            <a:avLst/>
          </a:prstGeom>
          <a:noFill/>
        </p:spPr>
        <p:txBody>
          <a:bodyPr wrap="square" rtlCol="0">
            <a:spAutoFit/>
          </a:bodyPr>
          <a:lstStyle/>
          <a:p>
            <a:r>
              <a:rPr lang="en-US" sz="1200" b="0" dirty="0" smtClean="0">
                <a:hlinkClick r:id="rId3"/>
              </a:rPr>
              <a:t>http://en.wikipedia.org/wiki/John_von_Neumann</a:t>
            </a:r>
            <a:endParaRPr lang="en-US" sz="1200" b="0" dirty="0" smtClean="0"/>
          </a:p>
        </p:txBody>
      </p:sp>
      <p:sp>
        <p:nvSpPr>
          <p:cNvPr id="6" name="TextBox 5"/>
          <p:cNvSpPr txBox="1"/>
          <p:nvPr/>
        </p:nvSpPr>
        <p:spPr>
          <a:xfrm>
            <a:off x="3810000" y="1219200"/>
            <a:ext cx="5029200" cy="2603790"/>
          </a:xfrm>
          <a:prstGeom prst="rect">
            <a:avLst/>
          </a:prstGeom>
          <a:noFill/>
        </p:spPr>
        <p:txBody>
          <a:bodyPr wrap="square" rtlCol="0">
            <a:spAutoFit/>
          </a:bodyPr>
          <a:lstStyle/>
          <a:p>
            <a:r>
              <a:rPr lang="en-US" sz="1600" b="0" dirty="0" smtClean="0"/>
              <a:t>Von Neumann architecture</a:t>
            </a:r>
          </a:p>
          <a:p>
            <a:endParaRPr lang="en-US" sz="1600" b="0" dirty="0" smtClean="0"/>
          </a:p>
          <a:p>
            <a:pPr algn="l">
              <a:buFont typeface="Wingdings" pitchFamily="2" charset="2"/>
              <a:buChar char="q"/>
            </a:pPr>
            <a:r>
              <a:rPr lang="en-US" sz="1600" b="0" dirty="0" smtClean="0"/>
              <a:t>stored-program computer</a:t>
            </a:r>
          </a:p>
          <a:p>
            <a:pPr algn="l">
              <a:buFont typeface="Wingdings" pitchFamily="2" charset="2"/>
              <a:buChar char="q"/>
            </a:pPr>
            <a:endParaRPr lang="en-US" sz="1600" b="0" dirty="0" smtClean="0"/>
          </a:p>
          <a:p>
            <a:pPr algn="l"/>
            <a:r>
              <a:rPr lang="en-US" sz="1600" b="0" dirty="0" smtClean="0">
                <a:latin typeface="Times New Roman" pitchFamily="18" charset="0"/>
              </a:rPr>
              <a:t>both data and program must be stored in memory.</a:t>
            </a:r>
          </a:p>
          <a:p>
            <a:pPr algn="l"/>
            <a:endParaRPr lang="en-US" sz="1600" b="0" dirty="0" smtClean="0">
              <a:latin typeface="Times New Roman" pitchFamily="18" charset="0"/>
            </a:endParaRPr>
          </a:p>
          <a:p>
            <a:pPr algn="l">
              <a:buFont typeface="Wingdings" pitchFamily="2" charset="2"/>
              <a:buChar char="q"/>
            </a:pPr>
            <a:r>
              <a:rPr lang="en-US" sz="1600" b="0" dirty="0" smtClean="0"/>
              <a:t>Binary System</a:t>
            </a:r>
          </a:p>
          <a:p>
            <a:pPr algn="l">
              <a:buFont typeface="Wingdings" pitchFamily="2" charset="2"/>
              <a:buChar char="q"/>
            </a:pPr>
            <a:endParaRPr lang="en-US" sz="1600" b="0" dirty="0" smtClean="0"/>
          </a:p>
          <a:p>
            <a:pPr algn="l">
              <a:buFont typeface="Wingdings" pitchFamily="2" charset="2"/>
              <a:buChar char="q"/>
            </a:pPr>
            <a:endParaRPr lang="en-US" sz="1600" b="0" dirty="0" smtClean="0"/>
          </a:p>
          <a:p>
            <a:pPr algn="l">
              <a:buFont typeface="Wingdings" pitchFamily="2" charset="2"/>
              <a:buChar char="q"/>
            </a:pPr>
            <a:endParaRPr lang="en-US" sz="1600" b="0" dirty="0" smtClean="0"/>
          </a:p>
          <a:p>
            <a:pPr algn="l">
              <a:buFont typeface="Arial" pitchFamily="34" charset="0"/>
              <a:buChar char="•"/>
            </a:pPr>
            <a:endParaRPr lang="en-US" sz="1600" b="0" dirty="0" smtClean="0"/>
          </a:p>
          <a:p>
            <a:endParaRPr lang="en-US" sz="1600" b="0" dirty="0" smtClean="0"/>
          </a:p>
        </p:txBody>
      </p:sp>
      <p:sp>
        <p:nvSpPr>
          <p:cNvPr id="7" name="Text Box 12"/>
          <p:cNvSpPr txBox="1">
            <a:spLocks noChangeArrowheads="1"/>
          </p:cNvSpPr>
          <p:nvPr/>
        </p:nvSpPr>
        <p:spPr bwMode="auto">
          <a:xfrm>
            <a:off x="689978" y="4800600"/>
            <a:ext cx="7146508" cy="877163"/>
          </a:xfrm>
          <a:prstGeom prst="rect">
            <a:avLst/>
          </a:prstGeom>
          <a:noFill/>
          <a:ln w="9525">
            <a:noFill/>
            <a:miter lim="800000"/>
            <a:headEnd/>
            <a:tailEnd/>
          </a:ln>
          <a:effectLst/>
        </p:spPr>
        <p:txBody>
          <a:bodyPr wrap="none">
            <a:spAutoFit/>
          </a:bodyPr>
          <a:lstStyle/>
          <a:p>
            <a:pPr algn="l"/>
            <a:r>
              <a:rPr lang="en-US" sz="2000" b="0" dirty="0">
                <a:solidFill>
                  <a:srgbClr val="0070C0"/>
                </a:solidFill>
              </a:rPr>
              <a:t>“If people do not believe that mathematics is simple, it is only </a:t>
            </a:r>
          </a:p>
          <a:p>
            <a:pPr algn="l"/>
            <a:r>
              <a:rPr lang="en-US" sz="2000" b="0" dirty="0">
                <a:solidFill>
                  <a:srgbClr val="0070C0"/>
                </a:solidFill>
              </a:rPr>
              <a:t>because they do not realize how complicated life is</a:t>
            </a:r>
            <a:r>
              <a:rPr lang="en-US" sz="2000" b="0" dirty="0" smtClean="0">
                <a:solidFill>
                  <a:srgbClr val="0070C0"/>
                </a:solidFill>
              </a:rPr>
              <a:t>.”</a:t>
            </a:r>
          </a:p>
          <a:p>
            <a:pPr algn="r"/>
            <a:r>
              <a:rPr lang="en-US" sz="2000" b="0" dirty="0" smtClean="0">
                <a:solidFill>
                  <a:srgbClr val="0070C0"/>
                </a:solidFill>
                <a:cs typeface="Arial" charset="0"/>
              </a:rPr>
              <a:t>―</a:t>
            </a:r>
            <a:r>
              <a:rPr lang="en-US" sz="2000" b="0" dirty="0" smtClean="0">
                <a:solidFill>
                  <a:srgbClr val="0070C0"/>
                </a:solidFill>
              </a:rPr>
              <a:t>  John von Neumann</a:t>
            </a:r>
          </a:p>
        </p:txBody>
      </p:sp>
    </p:spTree>
  </p:cSld>
  <p:clrMapOvr>
    <a:masterClrMapping/>
  </p:clrMapOvr>
  <p:transition>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Compilation and interpretation differ in that the first translates the whole source code before executing it, while the second translates and executes the source code a line at a time. Both methods, however, follow the same translation process</a:t>
            </a:r>
          </a:p>
        </p:txBody>
      </p:sp>
      <p:sp>
        <p:nvSpPr>
          <p:cNvPr id="3" name="Title 2"/>
          <p:cNvSpPr>
            <a:spLocks noGrp="1"/>
          </p:cNvSpPr>
          <p:nvPr>
            <p:ph type="title"/>
          </p:nvPr>
        </p:nvSpPr>
        <p:spPr/>
        <p:txBody>
          <a:bodyPr/>
          <a:lstStyle/>
          <a:p>
            <a:r>
              <a:rPr lang="en-US" dirty="0" smtClean="0"/>
              <a:t>Translation process</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311150" y="3124200"/>
            <a:ext cx="8299450" cy="1398587"/>
          </a:xfrm>
          <a:prstGeom prst="rect">
            <a:avLst/>
          </a:prstGeom>
          <a:noFill/>
          <a:ln w="9525">
            <a:noFill/>
            <a:miter lim="800000"/>
            <a:headEnd/>
            <a:tailEnd/>
          </a:ln>
          <a:effectLst/>
        </p:spPr>
      </p:pic>
    </p:spTree>
  </p:cSld>
  <p:clrMapOvr>
    <a:masterClrMapping/>
  </p:clrMapOvr>
  <p:transition>
    <p:wipe dir="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Today, computer languages are categorized according to the approach they use to solve a problem. </a:t>
            </a:r>
            <a:endParaRPr lang="en-US" dirty="0" smtClean="0"/>
          </a:p>
          <a:p>
            <a:r>
              <a:rPr lang="en-US" dirty="0" smtClean="0"/>
              <a:t>A </a:t>
            </a:r>
            <a:r>
              <a:rPr lang="en-US" dirty="0"/>
              <a:t>paradigm, therefore, is a way in which a computer language looks at the problem to be solved. We divide computer languages into four paradigms: procedural, object-oriented, functional and declarative.</a:t>
            </a:r>
          </a:p>
        </p:txBody>
      </p:sp>
      <p:sp>
        <p:nvSpPr>
          <p:cNvPr id="3" name="Title 2"/>
          <p:cNvSpPr>
            <a:spLocks noGrp="1"/>
          </p:cNvSpPr>
          <p:nvPr>
            <p:ph type="title"/>
          </p:nvPr>
        </p:nvSpPr>
        <p:spPr/>
        <p:txBody>
          <a:bodyPr/>
          <a:lstStyle/>
          <a:p>
            <a:r>
              <a:rPr lang="en-US" dirty="0" smtClean="0"/>
              <a:t>Programming Paradigms</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523875" y="2514600"/>
            <a:ext cx="7934325" cy="3675062"/>
          </a:xfrm>
          <a:prstGeom prst="rect">
            <a:avLst/>
          </a:prstGeom>
          <a:noFill/>
          <a:ln w="9525">
            <a:noFill/>
            <a:miter lim="800000"/>
            <a:headEnd/>
            <a:tailEnd/>
          </a:ln>
          <a:effectLst/>
        </p:spPr>
      </p:pic>
    </p:spTree>
  </p:cSld>
  <p:clrMapOvr>
    <a:masterClrMapping/>
  </p:clrMapOvr>
  <p:transition>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3796388"/>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Programming Language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B/S </a:t>
                      </a:r>
                      <a:r>
                        <a:rPr kumimoji="0" lang="en-US" sz="1600" b="1" i="0" u="none" strike="noStrike" cap="none" normalizeH="0" baseline="0" dirty="0" err="1" smtClean="0">
                          <a:ln>
                            <a:noFill/>
                          </a:ln>
                          <a:solidFill>
                            <a:schemeClr val="bg1"/>
                          </a:solidFill>
                          <a:effectLst/>
                          <a:latin typeface="Arial" charset="0"/>
                        </a:rPr>
                        <a:t>vs</a:t>
                      </a:r>
                      <a:r>
                        <a:rPr kumimoji="0" lang="en-US" sz="1600" b="1" i="0" u="none" strike="noStrike" cap="none" normalizeH="0" baseline="0" dirty="0" smtClean="0">
                          <a:ln>
                            <a:noFill/>
                          </a:ln>
                          <a:solidFill>
                            <a:schemeClr val="bg1"/>
                          </a:solidFill>
                          <a:effectLst/>
                          <a:latin typeface="Arial" charset="0"/>
                        </a:rPr>
                        <a:t> C/S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License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client–server model is a distributed application structure in computing that partitions tasks or workloads between the providers of a resource or service, called servers, and service requesters, called clients.</a:t>
            </a:r>
          </a:p>
          <a:p>
            <a:r>
              <a:rPr lang="en-US" dirty="0"/>
              <a:t>Often clients and servers communicate over a computer network on separate hardware, but both client and server may reside in the same system. </a:t>
            </a:r>
          </a:p>
          <a:p>
            <a:r>
              <a:rPr lang="en-US" dirty="0"/>
              <a:t>A server is a host that is running one or more server programs which share their resources with clients. </a:t>
            </a:r>
          </a:p>
          <a:p>
            <a:r>
              <a:rPr lang="en-US" dirty="0"/>
              <a:t>A client does not share any of its resources, but requests a server's content or service function. Clients therefore initiate communication sessions with servers which await incoming requests.</a:t>
            </a:r>
          </a:p>
        </p:txBody>
      </p:sp>
      <p:sp>
        <p:nvSpPr>
          <p:cNvPr id="3" name="Title 2"/>
          <p:cNvSpPr>
            <a:spLocks noGrp="1"/>
          </p:cNvSpPr>
          <p:nvPr>
            <p:ph type="title"/>
          </p:nvPr>
        </p:nvSpPr>
        <p:spPr/>
        <p:txBody>
          <a:bodyPr/>
          <a:lstStyle/>
          <a:p>
            <a:r>
              <a:rPr lang="en-US" dirty="0" smtClean="0"/>
              <a:t>Client/Server</a:t>
            </a:r>
            <a:endParaRPr lang="en-US" dirty="0"/>
          </a:p>
        </p:txBody>
      </p:sp>
    </p:spTree>
  </p:cSld>
  <p:clrMapOvr>
    <a:masterClrMapping/>
  </p:clrMapOvr>
  <p:transition>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 web-based application is any application that uses a web browser as a client</a:t>
            </a:r>
            <a:r>
              <a:rPr lang="en-US" dirty="0" smtClean="0"/>
              <a:t>. The </a:t>
            </a:r>
            <a:r>
              <a:rPr lang="en-US" dirty="0"/>
              <a:t>term may also mean a computer software application that is coded in a browser-supported programming language (such as JavaScript, combined with a browser-rendered markup language like HTML) and reliant on a common web browser to render the application executable.</a:t>
            </a:r>
          </a:p>
          <a:p>
            <a:r>
              <a:rPr lang="en-US" dirty="0"/>
              <a:t>Web applications are popular due to the ubiquity of web browsers, and the convenience of using a web browser as a client, sometimes called a thin client. The ability to update and maintain web applications without distributing and installing software on potentially thousands of client computers is a key reason for their popularity, as is the inherent support for cross-platform compatibility. </a:t>
            </a:r>
            <a:endParaRPr lang="en-US" dirty="0" smtClean="0"/>
          </a:p>
          <a:p>
            <a:r>
              <a:rPr lang="en-US" dirty="0" smtClean="0"/>
              <a:t>Common </a:t>
            </a:r>
            <a:r>
              <a:rPr lang="en-US" dirty="0"/>
              <a:t>web applications include webmail, online retail sales, online auctions, wikis and many other functions.</a:t>
            </a:r>
          </a:p>
        </p:txBody>
      </p:sp>
      <p:sp>
        <p:nvSpPr>
          <p:cNvPr id="3" name="Title 2"/>
          <p:cNvSpPr>
            <a:spLocks noGrp="1"/>
          </p:cNvSpPr>
          <p:nvPr>
            <p:ph type="title"/>
          </p:nvPr>
        </p:nvSpPr>
        <p:spPr/>
        <p:txBody>
          <a:bodyPr/>
          <a:lstStyle/>
          <a:p>
            <a:r>
              <a:rPr lang="en-US" dirty="0" smtClean="0"/>
              <a:t>Browser/Server (web-based application)</a:t>
            </a:r>
            <a:endParaRPr lang="en-US" dirty="0"/>
          </a:p>
        </p:txBody>
      </p:sp>
    </p:spTree>
  </p:cSld>
  <p:clrMapOvr>
    <a:masterClrMapping/>
  </p:clrMapOvr>
  <p:transition>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a:t>System Costs</a:t>
            </a:r>
          </a:p>
          <a:p>
            <a:r>
              <a:rPr lang="en-US" dirty="0"/>
              <a:t>Pros</a:t>
            </a:r>
          </a:p>
          <a:p>
            <a:r>
              <a:rPr lang="en-US" dirty="0"/>
              <a:t>· Web-based – System is typically offered on a subscription or usage basis, keeping you in control of the costs and allowing you to grow into the system without a huge up-front expense.</a:t>
            </a:r>
          </a:p>
          <a:p>
            <a:r>
              <a:rPr lang="en-US" dirty="0"/>
              <a:t>· Client-Server – You are in control of upgrades and can cut ties with the software provider if you don’t care to have the newer features or support.</a:t>
            </a:r>
          </a:p>
          <a:p>
            <a:r>
              <a:rPr lang="en-US" dirty="0"/>
              <a:t>Cons</a:t>
            </a:r>
          </a:p>
          <a:p>
            <a:r>
              <a:rPr lang="en-US" dirty="0"/>
              <a:t>· Web-based – Subscriptions tend to be ongoing so that over extended years, the system can appear to cost more than an in-house application (though a true cost comparison would have to include may other factors).</a:t>
            </a:r>
          </a:p>
          <a:p>
            <a:r>
              <a:rPr lang="en-US" dirty="0"/>
              <a:t>· Client-Server – Software is usually paid for up-front and the initial cost of the system can be high. You have high exposure if the system doesn’t turn out to meet your needs. Also, licensing may require a service contract of as much as 20% of the system cost per year, whether you use it or not.</a:t>
            </a:r>
          </a:p>
          <a:p>
            <a:endParaRPr lang="en-US" dirty="0"/>
          </a:p>
        </p:txBody>
      </p:sp>
      <p:sp>
        <p:nvSpPr>
          <p:cNvPr id="3" name="Title 2"/>
          <p:cNvSpPr>
            <a:spLocks noGrp="1"/>
          </p:cNvSpPr>
          <p:nvPr>
            <p:ph type="title"/>
          </p:nvPr>
        </p:nvSpPr>
        <p:spPr/>
        <p:txBody>
          <a:bodyPr/>
          <a:lstStyle/>
          <a:p>
            <a:r>
              <a:rPr lang="en-US" dirty="0" smtClean="0"/>
              <a:t>Comparison</a:t>
            </a:r>
            <a:endParaRPr lang="en-US" dirty="0"/>
          </a:p>
        </p:txBody>
      </p:sp>
    </p:spTree>
  </p:cSld>
  <p:clrMapOvr>
    <a:masterClrMapping/>
  </p:clrMapOvr>
  <p:transition>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a:t>Environment</a:t>
            </a:r>
          </a:p>
          <a:p>
            <a:r>
              <a:rPr lang="en-US" dirty="0"/>
              <a:t>Pros</a:t>
            </a:r>
          </a:p>
          <a:p>
            <a:r>
              <a:rPr lang="en-US" dirty="0"/>
              <a:t>· Web-based – Hardware, operating system and database software are included in the price of the application. There is no internal cost to your company to purchase, maintain or upgrade the network.</a:t>
            </a:r>
          </a:p>
          <a:p>
            <a:r>
              <a:rPr lang="en-US" dirty="0"/>
              <a:t>· Client-Server – Internal staff are in full control of the environment. You can make IT decisions that you feel are best.</a:t>
            </a:r>
          </a:p>
          <a:p>
            <a:r>
              <a:rPr lang="en-US" dirty="0"/>
              <a:t>Cons</a:t>
            </a:r>
          </a:p>
          <a:p>
            <a:r>
              <a:rPr lang="en-US" dirty="0"/>
              <a:t>· Web-based – The computing environment is typically shared with other customers. While databases are separate and secure, system load can be a factor.</a:t>
            </a:r>
          </a:p>
          <a:p>
            <a:r>
              <a:rPr lang="en-US" dirty="0"/>
              <a:t>· Client-Server – All costs to purchase, maintain and upgrade the network are on your shoulders and that is typically not your company’s core competency. Pushing off to an ASP can actually save money.</a:t>
            </a:r>
          </a:p>
        </p:txBody>
      </p:sp>
      <p:sp>
        <p:nvSpPr>
          <p:cNvPr id="3" name="Title 2"/>
          <p:cNvSpPr>
            <a:spLocks noGrp="1"/>
          </p:cNvSpPr>
          <p:nvPr>
            <p:ph type="title"/>
          </p:nvPr>
        </p:nvSpPr>
        <p:spPr/>
        <p:txBody>
          <a:bodyPr/>
          <a:lstStyle/>
          <a:p>
            <a:r>
              <a:rPr lang="en-US" dirty="0" smtClean="0"/>
              <a:t>Comparison</a:t>
            </a:r>
            <a:endParaRPr lang="en-US" dirty="0"/>
          </a:p>
        </p:txBody>
      </p:sp>
    </p:spTree>
  </p:cSld>
  <p:clrMapOvr>
    <a:masterClrMapping/>
  </p:clrMapOvr>
  <p:transition>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a:t>IT Support</a:t>
            </a:r>
          </a:p>
          <a:p>
            <a:r>
              <a:rPr lang="en-US" dirty="0"/>
              <a:t>Pros</a:t>
            </a:r>
          </a:p>
          <a:p>
            <a:r>
              <a:rPr lang="en-US" dirty="0"/>
              <a:t>· Web-based – Your IT staff is virtually uninvolved in system upgrades, user seat software or database migrations, making your exposure virtually nil. Issues with upgrades are typically dealt with globally, not on a customer-by-customer basis.</a:t>
            </a:r>
          </a:p>
          <a:p>
            <a:r>
              <a:rPr lang="en-US" dirty="0"/>
              <a:t>· Client-Server – System upgrades, user seat software and database migrations happen when you choose, not on the ASP’s schedule.</a:t>
            </a:r>
          </a:p>
          <a:p>
            <a:r>
              <a:rPr lang="en-US" dirty="0"/>
              <a:t>Cons</a:t>
            </a:r>
          </a:p>
          <a:p>
            <a:r>
              <a:rPr lang="en-US" dirty="0"/>
              <a:t>· Web-based – You do not have a say in the management of the network and can be subject to the availability of the ASP’s network administrators.</a:t>
            </a:r>
          </a:p>
          <a:p>
            <a:r>
              <a:rPr lang="en-US" dirty="0"/>
              <a:t>· Client-Server – You bear all the expense of upgrades, and software vendor can push as many new revisions at you as they choose. Issues with upgrades are difficult as the vendor must typically address them remotely and your unique network configuration can pose unforeseen problems that are not quickly rectified.</a:t>
            </a:r>
          </a:p>
        </p:txBody>
      </p:sp>
      <p:sp>
        <p:nvSpPr>
          <p:cNvPr id="3" name="Title 2"/>
          <p:cNvSpPr>
            <a:spLocks noGrp="1"/>
          </p:cNvSpPr>
          <p:nvPr>
            <p:ph type="title"/>
          </p:nvPr>
        </p:nvSpPr>
        <p:spPr/>
        <p:txBody>
          <a:bodyPr/>
          <a:lstStyle/>
          <a:p>
            <a:r>
              <a:rPr lang="en-US" dirty="0" smtClean="0"/>
              <a:t>Comparison</a:t>
            </a:r>
            <a:endParaRPr lang="en-US" dirty="0"/>
          </a:p>
        </p:txBody>
      </p:sp>
    </p:spTree>
  </p:cSld>
  <p:clrMapOvr>
    <a:masterClrMapping/>
  </p:clrMapOvr>
  <p:transition>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a:t>User Seats</a:t>
            </a:r>
          </a:p>
          <a:p>
            <a:r>
              <a:rPr lang="en-US" dirty="0"/>
              <a:t>Pros</a:t>
            </a:r>
          </a:p>
          <a:p>
            <a:r>
              <a:rPr lang="en-US" dirty="0"/>
              <a:t>· Web-based – User seats are typically sessions on a server and not actually software on the user’s computer, allowing access to the system by a larger user base—even customers and vendors.</a:t>
            </a:r>
          </a:p>
          <a:p>
            <a:r>
              <a:rPr lang="en-US" dirty="0"/>
              <a:t>· Client-Server – Applications tend to run faster when they are local to the user’s computer.</a:t>
            </a:r>
          </a:p>
          <a:p>
            <a:r>
              <a:rPr lang="en-US" dirty="0"/>
              <a:t>Cons</a:t>
            </a:r>
          </a:p>
          <a:p>
            <a:r>
              <a:rPr lang="en-US" dirty="0"/>
              <a:t>· Web-based – Remote software requires access to the Internet so users cannot typically make database changes when off-line. Data also has further to travel which can create slower screen response.</a:t>
            </a:r>
          </a:p>
          <a:p>
            <a:r>
              <a:rPr lang="en-US" dirty="0"/>
              <a:t>· Client-Server – Typically, each user seat must be paid for regardless of how active the user is, pushing you into purchasing seats for users who may seldom use the application. Buying seats for customers or vendors (and providing them remote access) is most likely cost-prohibitive.</a:t>
            </a:r>
          </a:p>
          <a:p>
            <a:endParaRPr lang="en-US" dirty="0"/>
          </a:p>
        </p:txBody>
      </p:sp>
      <p:sp>
        <p:nvSpPr>
          <p:cNvPr id="3" name="Title 2"/>
          <p:cNvSpPr>
            <a:spLocks noGrp="1"/>
          </p:cNvSpPr>
          <p:nvPr>
            <p:ph type="title"/>
          </p:nvPr>
        </p:nvSpPr>
        <p:spPr/>
        <p:txBody>
          <a:bodyPr/>
          <a:lstStyle/>
          <a:p>
            <a:r>
              <a:rPr lang="en-US" dirty="0" smtClean="0"/>
              <a:t>Comparison</a:t>
            </a:r>
            <a:endParaRPr lang="en-US" dirty="0"/>
          </a:p>
        </p:txBody>
      </p:sp>
    </p:spTree>
  </p:cSld>
  <p:clrMapOvr>
    <a:masterClrMapping/>
  </p:clrMapOvr>
  <p:transition>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a:t>System Access</a:t>
            </a:r>
          </a:p>
          <a:p>
            <a:r>
              <a:rPr lang="en-US" dirty="0"/>
              <a:t>Pros</a:t>
            </a:r>
          </a:p>
          <a:p>
            <a:r>
              <a:rPr lang="en-US" dirty="0"/>
              <a:t>· Web-based – Software is accessed from anywhere with a standard browser and an Internet connection. The user does not even have to be using his or her own computer. Most companies have reasonable Internet access so no additional costs should be incurred.</a:t>
            </a:r>
          </a:p>
          <a:p>
            <a:r>
              <a:rPr lang="en-US" dirty="0"/>
              <a:t>· Client-Server – Software is accessible through the local network, creating reasonably quick response and autonomy from the Internet.</a:t>
            </a:r>
          </a:p>
          <a:p>
            <a:r>
              <a:rPr lang="en-US" dirty="0"/>
              <a:t>Cons</a:t>
            </a:r>
          </a:p>
          <a:p>
            <a:r>
              <a:rPr lang="en-US" dirty="0"/>
              <a:t>· Web-based – Access requires an Internet connection. While access to the Internet is growing, it’s still not everywhere.</a:t>
            </a:r>
          </a:p>
          <a:p>
            <a:r>
              <a:rPr lang="en-US" dirty="0"/>
              <a:t>· Client-Server – Users must be on the local network to access the software unless the company has invested in a remote access application such as Citrix or PC Anywhere. Remote access applications require additional user software which can be expensive and increase your IT overhead.</a:t>
            </a:r>
          </a:p>
        </p:txBody>
      </p:sp>
      <p:sp>
        <p:nvSpPr>
          <p:cNvPr id="3" name="Title 2"/>
          <p:cNvSpPr>
            <a:spLocks noGrp="1"/>
          </p:cNvSpPr>
          <p:nvPr>
            <p:ph type="title"/>
          </p:nvPr>
        </p:nvSpPr>
        <p:spPr/>
        <p:txBody>
          <a:bodyPr/>
          <a:lstStyle/>
          <a:p>
            <a:r>
              <a:rPr lang="en-US" dirty="0" smtClean="0"/>
              <a:t>Comparison</a:t>
            </a:r>
            <a:endParaRPr lang="en-US" dirty="0"/>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Moore’s Law</a:t>
            </a:r>
            <a:endParaRPr lang="en-US" dirty="0"/>
          </a:p>
        </p:txBody>
      </p:sp>
      <p:pic>
        <p:nvPicPr>
          <p:cNvPr id="35842" name="Picture 2" descr="File:Transistor Count and Moore's Law - 2011.svg"/>
          <p:cNvPicPr>
            <a:picLocks noChangeAspect="1" noChangeArrowheads="1"/>
          </p:cNvPicPr>
          <p:nvPr/>
        </p:nvPicPr>
        <p:blipFill>
          <a:blip r:embed="rId2" cstate="print"/>
          <a:srcRect/>
          <a:stretch>
            <a:fillRect/>
          </a:stretch>
        </p:blipFill>
        <p:spPr bwMode="auto">
          <a:xfrm>
            <a:off x="457200" y="762000"/>
            <a:ext cx="6533481" cy="5867400"/>
          </a:xfrm>
          <a:prstGeom prst="rect">
            <a:avLst/>
          </a:prstGeom>
          <a:noFill/>
        </p:spPr>
      </p:pic>
      <p:sp>
        <p:nvSpPr>
          <p:cNvPr id="6" name="TextBox 5"/>
          <p:cNvSpPr txBox="1"/>
          <p:nvPr/>
        </p:nvSpPr>
        <p:spPr>
          <a:xfrm>
            <a:off x="3469131" y="4724400"/>
            <a:ext cx="5486401" cy="510909"/>
          </a:xfrm>
          <a:prstGeom prst="rect">
            <a:avLst/>
          </a:prstGeom>
          <a:noFill/>
        </p:spPr>
        <p:txBody>
          <a:bodyPr wrap="square" rtlCol="0">
            <a:spAutoFit/>
          </a:bodyPr>
          <a:lstStyle/>
          <a:p>
            <a:pPr algn="l"/>
            <a:r>
              <a:rPr lang="en-US" sz="1600" b="0" dirty="0" smtClean="0"/>
              <a:t>The number of transistors on integrated circuits doubles approximately every two years.</a:t>
            </a:r>
          </a:p>
        </p:txBody>
      </p:sp>
    </p:spTree>
  </p:cSld>
  <p:clrMapOvr>
    <a:masterClrMapping/>
  </p:clrMapOvr>
  <p:transition>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3796388"/>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Programming Language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B/S </a:t>
                      </a:r>
                      <a:r>
                        <a:rPr kumimoji="0" lang="en-US" sz="1600" b="0" i="0" u="none" strike="noStrike" cap="none" normalizeH="0" baseline="0" dirty="0" err="1" smtClean="0">
                          <a:ln>
                            <a:noFill/>
                          </a:ln>
                          <a:solidFill>
                            <a:schemeClr val="tx1"/>
                          </a:solidFill>
                          <a:effectLst/>
                          <a:latin typeface="Arial" charset="0"/>
                        </a:rPr>
                        <a:t>vs</a:t>
                      </a:r>
                      <a:r>
                        <a:rPr kumimoji="0" lang="en-US" sz="1600" b="0" i="0" u="none" strike="noStrike" cap="none" normalizeH="0" baseline="0" dirty="0" smtClean="0">
                          <a:ln>
                            <a:noFill/>
                          </a:ln>
                          <a:solidFill>
                            <a:schemeClr val="tx1"/>
                          </a:solidFill>
                          <a:effectLst/>
                          <a:latin typeface="Arial" charset="0"/>
                        </a:rPr>
                        <a:t> C/S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License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A software license is a legal instrument (usually by way of contract law, with or without printed material) governing the use or redistribution of software. </a:t>
            </a:r>
            <a:endParaRPr lang="en-US" dirty="0" smtClean="0"/>
          </a:p>
          <a:p>
            <a:r>
              <a:rPr lang="en-US" dirty="0" smtClean="0"/>
              <a:t>A </a:t>
            </a:r>
            <a:r>
              <a:rPr lang="en-US" dirty="0"/>
              <a:t>typical software license grants an end-user permission to use one or more copies of software in ways where such a use would otherwise potentially constitute copyright infringement of the software owner's exclusive rights under copyright law</a:t>
            </a:r>
            <a:r>
              <a:rPr lang="en-US" dirty="0" smtClean="0"/>
              <a:t>.</a:t>
            </a:r>
          </a:p>
          <a:p>
            <a:endParaRPr lang="en-US" dirty="0"/>
          </a:p>
          <a:p>
            <a:pPr>
              <a:buFont typeface="Wingdings" pitchFamily="2" charset="2"/>
              <a:buChar char="q"/>
            </a:pPr>
            <a:r>
              <a:rPr lang="en-US" dirty="0" smtClean="0"/>
              <a:t>Commercial License</a:t>
            </a:r>
          </a:p>
          <a:p>
            <a:pPr>
              <a:buFont typeface="Wingdings" pitchFamily="2" charset="2"/>
              <a:buChar char="q"/>
            </a:pPr>
            <a:r>
              <a:rPr lang="en-US" dirty="0" smtClean="0"/>
              <a:t>Shareware</a:t>
            </a:r>
          </a:p>
          <a:p>
            <a:pPr>
              <a:buFont typeface="Wingdings" pitchFamily="2" charset="2"/>
              <a:buChar char="q"/>
            </a:pPr>
            <a:r>
              <a:rPr lang="en-US" dirty="0" smtClean="0"/>
              <a:t>Freeware</a:t>
            </a:r>
          </a:p>
          <a:p>
            <a:pPr>
              <a:buFont typeface="Wingdings" pitchFamily="2" charset="2"/>
              <a:buChar char="q"/>
            </a:pPr>
            <a:r>
              <a:rPr lang="en-US" dirty="0" smtClean="0"/>
              <a:t>Open Source</a:t>
            </a:r>
          </a:p>
          <a:p>
            <a:pPr lvl="2">
              <a:buFont typeface="Wingdings" pitchFamily="2" charset="2"/>
              <a:buChar char="q"/>
            </a:pPr>
            <a:r>
              <a:rPr lang="en-US" dirty="0" smtClean="0"/>
              <a:t>Apache</a:t>
            </a:r>
          </a:p>
          <a:p>
            <a:pPr lvl="2">
              <a:buFont typeface="Wingdings" pitchFamily="2" charset="2"/>
              <a:buChar char="q"/>
            </a:pPr>
            <a:r>
              <a:rPr lang="en-US" dirty="0" smtClean="0"/>
              <a:t>BSD</a:t>
            </a:r>
          </a:p>
          <a:p>
            <a:pPr lvl="2">
              <a:buFont typeface="Wingdings" pitchFamily="2" charset="2"/>
              <a:buChar char="q"/>
            </a:pPr>
            <a:r>
              <a:rPr lang="en-US" dirty="0" smtClean="0"/>
              <a:t>EPL</a:t>
            </a:r>
          </a:p>
          <a:p>
            <a:pPr lvl="2">
              <a:buFont typeface="Wingdings" pitchFamily="2" charset="2"/>
              <a:buChar char="q"/>
            </a:pPr>
            <a:r>
              <a:rPr lang="en-US" dirty="0" smtClean="0"/>
              <a:t>GPL/LGPL</a:t>
            </a:r>
          </a:p>
          <a:p>
            <a:pPr>
              <a:buFont typeface="Wingdings" pitchFamily="2" charset="2"/>
              <a:buChar char="q"/>
            </a:pPr>
            <a:endParaRPr lang="en-US" dirty="0"/>
          </a:p>
        </p:txBody>
      </p:sp>
      <p:sp>
        <p:nvSpPr>
          <p:cNvPr id="3" name="Title 2"/>
          <p:cNvSpPr>
            <a:spLocks noGrp="1"/>
          </p:cNvSpPr>
          <p:nvPr>
            <p:ph type="title"/>
          </p:nvPr>
        </p:nvSpPr>
        <p:spPr/>
        <p:txBody>
          <a:bodyPr/>
          <a:lstStyle/>
          <a:p>
            <a:r>
              <a:rPr lang="en-US" dirty="0" smtClean="0"/>
              <a:t>License</a:t>
            </a:r>
            <a:endParaRPr lang="en-US" dirty="0"/>
          </a:p>
        </p:txBody>
      </p:sp>
    </p:spTree>
  </p:cSld>
  <p:clrMapOvr>
    <a:masterClrMapping/>
  </p:clrMapOvr>
  <p:transition>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9888" name="Group 64"/>
          <p:cNvGraphicFramePr>
            <a:graphicFrameLocks noGrp="1"/>
          </p:cNvGraphicFramePr>
          <p:nvPr>
            <p:ph type="tbl" idx="1"/>
          </p:nvPr>
        </p:nvGraphicFramePr>
        <p:xfrm>
          <a:off x="241300" y="990600"/>
          <a:ext cx="8686800" cy="3078159"/>
        </p:xfrm>
        <a:graphic>
          <a:graphicData uri="http://schemas.openxmlformats.org/drawingml/2006/table">
            <a:tbl>
              <a:tblPr/>
              <a:tblGrid>
                <a:gridCol w="742232"/>
                <a:gridCol w="7944568"/>
              </a:tblGrid>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bg1"/>
                          </a:solidFill>
                          <a:effectLst/>
                          <a:latin typeface="Arial" charset="0"/>
                        </a:rPr>
                        <a:t>Network</a:t>
                      </a: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89826" name="Rectangle 2"/>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dirty="0"/>
              <a:t>A network is a combination of hardware and software that sends data from one location to another. The hardware consists of the physical equipment that carries signals from one point in the network to another. The software consists of instructions that make the services that we expect from a network possible.</a:t>
            </a:r>
          </a:p>
        </p:txBody>
      </p:sp>
      <p:sp>
        <p:nvSpPr>
          <p:cNvPr id="4" name="Title 3"/>
          <p:cNvSpPr>
            <a:spLocks noGrp="1"/>
          </p:cNvSpPr>
          <p:nvPr>
            <p:ph type="title"/>
          </p:nvPr>
        </p:nvSpPr>
        <p:spPr/>
        <p:txBody>
          <a:bodyPr/>
          <a:lstStyle/>
          <a:p>
            <a:r>
              <a:rPr lang="en-US" dirty="0" smtClean="0"/>
              <a:t>Computer Network</a:t>
            </a:r>
            <a:endParaRPr lang="en-US" dirty="0"/>
          </a:p>
        </p:txBody>
      </p:sp>
    </p:spTree>
  </p:cSld>
  <p:clrMapOvr>
    <a:masterClrMapping/>
  </p:clrMapOvr>
  <p:transition>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2951824"/>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Structure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TCP/IP</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Internet 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 network must be able to meet a number of criteria. The most important of these are performance, reliability, and security</a:t>
            </a:r>
            <a:r>
              <a:rPr lang="en-US" dirty="0" smtClean="0"/>
              <a:t>.</a:t>
            </a:r>
          </a:p>
          <a:p>
            <a:endParaRPr lang="en-US" dirty="0"/>
          </a:p>
          <a:p>
            <a:pPr>
              <a:buFont typeface="Wingdings" pitchFamily="2" charset="2"/>
              <a:buChar char="q"/>
            </a:pPr>
            <a:r>
              <a:rPr lang="en-US" dirty="0"/>
              <a:t>Performance can be measured in many ways, including transit time and response time. </a:t>
            </a:r>
            <a:endParaRPr lang="en-US" dirty="0" smtClean="0"/>
          </a:p>
          <a:p>
            <a:pPr>
              <a:buFont typeface="Wingdings" pitchFamily="2" charset="2"/>
              <a:buChar char="q"/>
            </a:pPr>
            <a:endParaRPr lang="en-US" dirty="0"/>
          </a:p>
          <a:p>
            <a:pPr>
              <a:buFont typeface="Wingdings" pitchFamily="2" charset="2"/>
              <a:buChar char="q"/>
            </a:pPr>
            <a:r>
              <a:rPr lang="en-US" dirty="0"/>
              <a:t>Reliability is measured by the frequency of failure, the time it takes to recover from a failure, and the network’s robustness in a catastrophe</a:t>
            </a:r>
            <a:r>
              <a:rPr lang="en-US" dirty="0" smtClean="0"/>
              <a:t>.</a:t>
            </a:r>
          </a:p>
          <a:p>
            <a:pPr>
              <a:buFont typeface="Wingdings" pitchFamily="2" charset="2"/>
              <a:buChar char="q"/>
            </a:pPr>
            <a:endParaRPr lang="en-US" dirty="0"/>
          </a:p>
          <a:p>
            <a:pPr>
              <a:buFont typeface="Wingdings" pitchFamily="2" charset="2"/>
              <a:buChar char="q"/>
            </a:pPr>
            <a:r>
              <a:rPr lang="en-US" dirty="0"/>
              <a:t>Network security issues include protecting data from unauthorized access, damage and change, and implementing policies and procedures for recovery from breaches and data losses.</a:t>
            </a:r>
          </a:p>
        </p:txBody>
      </p:sp>
      <p:sp>
        <p:nvSpPr>
          <p:cNvPr id="3" name="Title 2"/>
          <p:cNvSpPr>
            <a:spLocks noGrp="1"/>
          </p:cNvSpPr>
          <p:nvPr>
            <p:ph type="title"/>
          </p:nvPr>
        </p:nvSpPr>
        <p:spPr/>
        <p:txBody>
          <a:bodyPr/>
          <a:lstStyle/>
          <a:p>
            <a:r>
              <a:rPr lang="en-US" dirty="0" smtClean="0"/>
              <a:t>Network Criteria</a:t>
            </a:r>
            <a:endParaRPr lang="en-US" dirty="0"/>
          </a:p>
        </p:txBody>
      </p:sp>
    </p:spTree>
  </p:cSld>
  <p:clrMapOvr>
    <a:masterClrMapping/>
  </p:clrMapOvr>
  <p:transition>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Before discussing networks, we need to define some network attributes.</a:t>
            </a:r>
          </a:p>
          <a:p>
            <a:r>
              <a:rPr lang="en-US" dirty="0"/>
              <a:t>Types of Connection: A network consists of two or more devices connected through links. A link is a communications pathway that transfers data from one device to another. There are two possible types of connections: point-to-point and multipoint. </a:t>
            </a:r>
          </a:p>
          <a:p>
            <a:endParaRPr lang="en-US" dirty="0"/>
          </a:p>
        </p:txBody>
      </p:sp>
      <p:sp>
        <p:nvSpPr>
          <p:cNvPr id="3" name="Title 2"/>
          <p:cNvSpPr>
            <a:spLocks noGrp="1"/>
          </p:cNvSpPr>
          <p:nvPr>
            <p:ph type="title"/>
          </p:nvPr>
        </p:nvSpPr>
        <p:spPr/>
        <p:txBody>
          <a:bodyPr/>
          <a:lstStyle/>
          <a:p>
            <a:r>
              <a:rPr lang="en-US" dirty="0" smtClean="0"/>
              <a:t>Physical Structures</a:t>
            </a:r>
            <a:endParaRPr lang="en-US" dirty="0"/>
          </a:p>
        </p:txBody>
      </p:sp>
      <p:pic>
        <p:nvPicPr>
          <p:cNvPr id="4" name="Picture 8"/>
          <p:cNvPicPr>
            <a:picLocks noChangeAspect="1" noChangeArrowheads="1"/>
          </p:cNvPicPr>
          <p:nvPr/>
        </p:nvPicPr>
        <p:blipFill>
          <a:blip r:embed="rId2" cstate="print"/>
          <a:srcRect/>
          <a:stretch>
            <a:fillRect/>
          </a:stretch>
        </p:blipFill>
        <p:spPr bwMode="auto">
          <a:xfrm>
            <a:off x="241185" y="2895600"/>
            <a:ext cx="8328025" cy="1593850"/>
          </a:xfrm>
          <a:prstGeom prst="rect">
            <a:avLst/>
          </a:prstGeom>
          <a:noFill/>
          <a:ln w="9525">
            <a:noFill/>
            <a:miter lim="800000"/>
            <a:headEnd/>
            <a:tailEnd/>
          </a:ln>
          <a:effectLst/>
        </p:spPr>
      </p:pic>
    </p:spTree>
  </p:cSld>
  <p:clrMapOvr>
    <a:masterClrMapping/>
  </p:clrMapOvr>
  <p:transition>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term physical topology refers to the way in which a network is laid out physically. There are four basic topologies possible: mesh, star, bus and ring.</a:t>
            </a:r>
          </a:p>
          <a:p>
            <a:endParaRPr lang="en-US" dirty="0"/>
          </a:p>
        </p:txBody>
      </p:sp>
      <p:sp>
        <p:nvSpPr>
          <p:cNvPr id="3" name="Title 2"/>
          <p:cNvSpPr>
            <a:spLocks noGrp="1"/>
          </p:cNvSpPr>
          <p:nvPr>
            <p:ph type="title"/>
          </p:nvPr>
        </p:nvSpPr>
        <p:spPr/>
        <p:txBody>
          <a:bodyPr/>
          <a:lstStyle/>
          <a:p>
            <a:r>
              <a:rPr lang="en-US" dirty="0" smtClean="0"/>
              <a:t>Physical Structures</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304800" y="1892300"/>
            <a:ext cx="8281988" cy="4051300"/>
          </a:xfrm>
          <a:prstGeom prst="rect">
            <a:avLst/>
          </a:prstGeom>
          <a:noFill/>
          <a:ln w="9525">
            <a:noFill/>
            <a:miter lim="800000"/>
            <a:headEnd/>
            <a:tailEnd/>
          </a:ln>
          <a:effectLst/>
        </p:spPr>
      </p:pic>
    </p:spTree>
  </p:cSld>
  <p:clrMapOvr>
    <a:masterClrMapping/>
  </p:clrMapOvr>
  <p:transition>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Today networks can be divided into three broad categories: local-area networks (LANs), wide-area networks (WANs) and metropolitan area networks (MANs).</a:t>
            </a:r>
          </a:p>
          <a:p>
            <a:endParaRPr lang="en-US" dirty="0"/>
          </a:p>
          <a:p>
            <a:endParaRPr lang="en-US" dirty="0"/>
          </a:p>
        </p:txBody>
      </p:sp>
      <p:sp>
        <p:nvSpPr>
          <p:cNvPr id="3" name="Title 2"/>
          <p:cNvSpPr>
            <a:spLocks noGrp="1"/>
          </p:cNvSpPr>
          <p:nvPr>
            <p:ph type="title"/>
          </p:nvPr>
        </p:nvSpPr>
        <p:spPr/>
        <p:txBody>
          <a:bodyPr/>
          <a:lstStyle/>
          <a:p>
            <a:r>
              <a:rPr lang="en-US" dirty="0" smtClean="0"/>
              <a:t>Categories of Networks</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381000" y="1828801"/>
            <a:ext cx="4953000" cy="1767008"/>
          </a:xfrm>
          <a:prstGeom prst="rect">
            <a:avLst/>
          </a:prstGeom>
          <a:noFill/>
          <a:ln w="9525">
            <a:noFill/>
            <a:miter lim="800000"/>
            <a:headEnd/>
            <a:tailEnd/>
          </a:ln>
          <a:effectLst/>
        </p:spPr>
      </p:pic>
      <p:pic>
        <p:nvPicPr>
          <p:cNvPr id="5" name="Picture 6"/>
          <p:cNvPicPr>
            <a:picLocks noChangeAspect="1" noChangeArrowheads="1"/>
          </p:cNvPicPr>
          <p:nvPr/>
        </p:nvPicPr>
        <p:blipFill>
          <a:blip r:embed="rId3" cstate="print"/>
          <a:srcRect/>
          <a:stretch>
            <a:fillRect/>
          </a:stretch>
        </p:blipFill>
        <p:spPr bwMode="auto">
          <a:xfrm>
            <a:off x="3733800" y="3810000"/>
            <a:ext cx="4683125" cy="1989429"/>
          </a:xfrm>
          <a:prstGeom prst="rect">
            <a:avLst/>
          </a:prstGeom>
          <a:noFill/>
          <a:ln w="9525">
            <a:noFill/>
            <a:miter lim="800000"/>
            <a:headEnd/>
            <a:tailEnd/>
          </a:ln>
          <a:effectLst/>
        </p:spPr>
      </p:pic>
      <p:sp>
        <p:nvSpPr>
          <p:cNvPr id="6" name="TextBox 5"/>
          <p:cNvSpPr txBox="1"/>
          <p:nvPr/>
        </p:nvSpPr>
        <p:spPr>
          <a:xfrm>
            <a:off x="762000" y="3810000"/>
            <a:ext cx="2590800" cy="304800"/>
          </a:xfrm>
          <a:prstGeom prst="rect">
            <a:avLst/>
          </a:prstGeom>
          <a:noFill/>
        </p:spPr>
        <p:txBody>
          <a:bodyPr wrap="square" rtlCol="0">
            <a:spAutoFit/>
          </a:bodyPr>
          <a:lstStyle/>
          <a:p>
            <a:r>
              <a:rPr lang="en-US" sz="1600" b="0" dirty="0" smtClean="0"/>
              <a:t>LAN</a:t>
            </a:r>
          </a:p>
        </p:txBody>
      </p:sp>
      <p:sp>
        <p:nvSpPr>
          <p:cNvPr id="7" name="TextBox 6"/>
          <p:cNvSpPr txBox="1"/>
          <p:nvPr/>
        </p:nvSpPr>
        <p:spPr>
          <a:xfrm>
            <a:off x="5029200" y="5799429"/>
            <a:ext cx="1828800" cy="301621"/>
          </a:xfrm>
          <a:prstGeom prst="rect">
            <a:avLst/>
          </a:prstGeom>
          <a:noFill/>
        </p:spPr>
        <p:txBody>
          <a:bodyPr wrap="square" rtlCol="0">
            <a:spAutoFit/>
          </a:bodyPr>
          <a:lstStyle/>
          <a:p>
            <a:r>
              <a:rPr lang="en-US" sz="1600" b="0" dirty="0" smtClean="0"/>
              <a:t>WAN</a:t>
            </a:r>
          </a:p>
        </p:txBody>
      </p:sp>
    </p:spTree>
  </p:cSld>
  <p:clrMapOvr>
    <a:masterClrMapping/>
  </p:clrMapOvr>
  <p:transition>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Today, it is very rare to see a network in isolation: networks are connected to one another. When two or more networks are connected, they become an internet. </a:t>
            </a:r>
          </a:p>
        </p:txBody>
      </p:sp>
      <p:sp>
        <p:nvSpPr>
          <p:cNvPr id="3" name="Title 2"/>
          <p:cNvSpPr>
            <a:spLocks noGrp="1"/>
          </p:cNvSpPr>
          <p:nvPr>
            <p:ph type="title"/>
          </p:nvPr>
        </p:nvSpPr>
        <p:spPr/>
        <p:txBody>
          <a:bodyPr/>
          <a:lstStyle/>
          <a:p>
            <a:r>
              <a:rPr lang="en-US" dirty="0" smtClean="0"/>
              <a:t>Internet</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262382" y="2438400"/>
            <a:ext cx="8693150" cy="3016250"/>
          </a:xfrm>
          <a:prstGeom prst="rect">
            <a:avLst/>
          </a:prstGeom>
          <a:noFill/>
          <a:ln w="9525">
            <a:noFill/>
            <a:miter lim="800000"/>
            <a:headEnd/>
            <a:tailEnd/>
          </a:ln>
          <a:effectLst/>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9888" name="Group 64"/>
          <p:cNvGraphicFramePr>
            <a:graphicFrameLocks noGrp="1"/>
          </p:cNvGraphicFramePr>
          <p:nvPr>
            <p:ph type="tbl" idx="1"/>
          </p:nvPr>
        </p:nvGraphicFramePr>
        <p:xfrm>
          <a:off x="241300" y="990600"/>
          <a:ext cx="8686800" cy="3078159"/>
        </p:xfrm>
        <a:graphic>
          <a:graphicData uri="http://schemas.openxmlformats.org/drawingml/2006/table">
            <a:tbl>
              <a:tblPr/>
              <a:tblGrid>
                <a:gridCol w="742232"/>
                <a:gridCol w="7944568"/>
              </a:tblGrid>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bg1"/>
                          </a:solidFill>
                          <a:effectLst/>
                          <a:latin typeface="Arial" charset="0"/>
                        </a:rPr>
                        <a:t>Hardware</a:t>
                      </a: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89826" name="Rectangle 2"/>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most notable internet is the Internet (uppercase “I”), a collaboration of hundreds of thousands of interconnected networks. Private individuals, as well as various organizations such as government agencies, schools, research facilities, corporations and libraries in more than 100 countries use the Internet. Millions of people are users.</a:t>
            </a:r>
          </a:p>
          <a:p>
            <a:r>
              <a:rPr lang="en-US" dirty="0"/>
              <a:t>It is difficult to give an accurate representation of the Internet, because it is continually changing. Today, most end users who want an Internet connection use the services of Internet service providers (ISPs).</a:t>
            </a:r>
          </a:p>
        </p:txBody>
      </p:sp>
      <p:sp>
        <p:nvSpPr>
          <p:cNvPr id="3" name="Title 2"/>
          <p:cNvSpPr>
            <a:spLocks noGrp="1"/>
          </p:cNvSpPr>
          <p:nvPr>
            <p:ph type="title"/>
          </p:nvPr>
        </p:nvSpPr>
        <p:spPr/>
        <p:txBody>
          <a:bodyPr/>
          <a:lstStyle/>
          <a:p>
            <a:r>
              <a:rPr lang="en-US" dirty="0" smtClean="0"/>
              <a:t>Internet</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1295400" y="3432463"/>
            <a:ext cx="6502400" cy="2587337"/>
          </a:xfrm>
          <a:prstGeom prst="rect">
            <a:avLst/>
          </a:prstGeom>
          <a:noFill/>
          <a:ln w="9525">
            <a:noFill/>
            <a:miter lim="800000"/>
            <a:headEnd/>
            <a:tailEnd/>
          </a:ln>
          <a:effectLst/>
        </p:spPr>
      </p:pic>
    </p:spTree>
  </p:cSld>
  <p:clrMapOvr>
    <a:masterClrMapping/>
  </p:clrMapOvr>
  <p:transition>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An intranet is a computer network that uses Internet Protocol technology to share information, operational systems, or computing services within an organization. </a:t>
            </a:r>
            <a:endParaRPr lang="en-US" dirty="0" smtClean="0"/>
          </a:p>
          <a:p>
            <a:r>
              <a:rPr lang="en-US" dirty="0" smtClean="0"/>
              <a:t>This </a:t>
            </a:r>
            <a:r>
              <a:rPr lang="en-US" dirty="0"/>
              <a:t>term is used in contrast to internet, a network between organizations, and instead refers to a network within an organization. </a:t>
            </a:r>
            <a:endParaRPr lang="en-US" dirty="0" smtClean="0"/>
          </a:p>
          <a:p>
            <a:r>
              <a:rPr lang="en-US" dirty="0" smtClean="0"/>
              <a:t>Sometimes</a:t>
            </a:r>
            <a:r>
              <a:rPr lang="en-US" dirty="0"/>
              <a:t>, the term refers only to the organization's internal website, but may be a more extensive part of the organization's information technology infrastructure, and may be composed of multiple local area networks. </a:t>
            </a:r>
            <a:endParaRPr lang="en-US" dirty="0" smtClean="0"/>
          </a:p>
          <a:p>
            <a:r>
              <a:rPr lang="en-US" dirty="0" smtClean="0"/>
              <a:t>The </a:t>
            </a:r>
            <a:r>
              <a:rPr lang="en-US" dirty="0"/>
              <a:t>objective is to organize each individual's desktop with minimal cost, time and effort to be more productive, cost efficient, timely, and competitive.</a:t>
            </a:r>
          </a:p>
        </p:txBody>
      </p:sp>
      <p:sp>
        <p:nvSpPr>
          <p:cNvPr id="3" name="Title 2"/>
          <p:cNvSpPr>
            <a:spLocks noGrp="1"/>
          </p:cNvSpPr>
          <p:nvPr>
            <p:ph type="title"/>
          </p:nvPr>
        </p:nvSpPr>
        <p:spPr/>
        <p:txBody>
          <a:bodyPr/>
          <a:lstStyle/>
          <a:p>
            <a:r>
              <a:rPr lang="en-US" dirty="0" smtClean="0"/>
              <a:t>Intranet</a:t>
            </a:r>
            <a:endParaRPr lang="en-US" dirty="0"/>
          </a:p>
        </p:txBody>
      </p:sp>
    </p:spTree>
  </p:cSld>
  <p:clrMapOvr>
    <a:masterClrMapping/>
  </p:clrMapOvr>
  <p:transition>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2951824"/>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Structure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TCP/IP</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Internet 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To divide the services required to perform a task, the Internet has created a set of rules called protocols. </a:t>
            </a:r>
            <a:endParaRPr lang="en-US" dirty="0" smtClean="0"/>
          </a:p>
          <a:p>
            <a:r>
              <a:rPr lang="en-US" dirty="0" smtClean="0"/>
              <a:t>These </a:t>
            </a:r>
            <a:r>
              <a:rPr lang="en-US" dirty="0"/>
              <a:t>allow different local and wide area networks, using different technologies, to be connected together and carry a message from one point to another. </a:t>
            </a:r>
            <a:endParaRPr lang="en-US" dirty="0" smtClean="0"/>
          </a:p>
          <a:p>
            <a:r>
              <a:rPr lang="en-US" dirty="0" smtClean="0"/>
              <a:t>The </a:t>
            </a:r>
            <a:r>
              <a:rPr lang="en-US" dirty="0"/>
              <a:t>set, or suite, of protocols that controls the Internet today is referred to as the TCP/IP protocol suite. </a:t>
            </a:r>
            <a:endParaRPr lang="en-US" dirty="0" smtClean="0"/>
          </a:p>
          <a:p>
            <a:pPr>
              <a:buFont typeface="Wingdings" pitchFamily="2" charset="2"/>
              <a:buChar char="q"/>
            </a:pPr>
            <a:r>
              <a:rPr lang="en-US" dirty="0" smtClean="0"/>
              <a:t>Transmission </a:t>
            </a:r>
            <a:r>
              <a:rPr lang="en-US" dirty="0"/>
              <a:t>Control Protocol (TCP) </a:t>
            </a:r>
            <a:endParaRPr lang="en-US" dirty="0" smtClean="0"/>
          </a:p>
          <a:p>
            <a:pPr>
              <a:buFont typeface="Wingdings" pitchFamily="2" charset="2"/>
              <a:buChar char="q"/>
            </a:pPr>
            <a:r>
              <a:rPr lang="en-US" dirty="0" smtClean="0"/>
              <a:t>Internet </a:t>
            </a:r>
            <a:r>
              <a:rPr lang="en-US" dirty="0"/>
              <a:t>Protocol (IP)</a:t>
            </a:r>
          </a:p>
        </p:txBody>
      </p:sp>
      <p:sp>
        <p:nvSpPr>
          <p:cNvPr id="3" name="Title 2"/>
          <p:cNvSpPr>
            <a:spLocks noGrp="1"/>
          </p:cNvSpPr>
          <p:nvPr>
            <p:ph type="title"/>
          </p:nvPr>
        </p:nvSpPr>
        <p:spPr/>
        <p:txBody>
          <a:bodyPr/>
          <a:lstStyle/>
          <a:p>
            <a:r>
              <a:rPr lang="en-US" dirty="0" smtClean="0"/>
              <a:t>TCP/IP Protocol</a:t>
            </a:r>
            <a:endParaRPr lang="en-US" dirty="0"/>
          </a:p>
        </p:txBody>
      </p:sp>
    </p:spTree>
  </p:cSld>
  <p:clrMapOvr>
    <a:masterClrMapping/>
  </p:clrMapOvr>
  <p:transition>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original TCP/IP protocol suite was defined as having four layers: host-to-network (or link), internet (network), transport and application. However, the TCP/IP protocol suite today is normally considered as a five-layer model</a:t>
            </a:r>
          </a:p>
          <a:p>
            <a:endParaRPr lang="en-US" dirty="0" smtClean="0"/>
          </a:p>
          <a:p>
            <a:endParaRPr lang="en-US" dirty="0"/>
          </a:p>
        </p:txBody>
      </p:sp>
      <p:sp>
        <p:nvSpPr>
          <p:cNvPr id="3" name="Title 2"/>
          <p:cNvSpPr>
            <a:spLocks noGrp="1"/>
          </p:cNvSpPr>
          <p:nvPr>
            <p:ph type="title"/>
          </p:nvPr>
        </p:nvSpPr>
        <p:spPr/>
        <p:txBody>
          <a:bodyPr/>
          <a:lstStyle/>
          <a:p>
            <a:r>
              <a:rPr lang="en-US" dirty="0" smtClean="0"/>
              <a:t>TCP/IP Protocol</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914400" y="3048000"/>
            <a:ext cx="6635750" cy="2354263"/>
          </a:xfrm>
          <a:prstGeom prst="rect">
            <a:avLst/>
          </a:prstGeom>
          <a:noFill/>
          <a:ln w="9525">
            <a:noFill/>
            <a:miter lim="800000"/>
            <a:headEnd/>
            <a:tailEnd/>
          </a:ln>
          <a:effectLst/>
        </p:spPr>
      </p:pic>
    </p:spTree>
  </p:cSld>
  <p:clrMapOvr>
    <a:masterClrMapping/>
  </p:clrMapOvr>
  <p:transition>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Below </a:t>
            </a:r>
            <a:r>
              <a:rPr lang="en-US" dirty="0" smtClean="0"/>
              <a:t>figure shows </a:t>
            </a:r>
            <a:r>
              <a:rPr lang="en-US" dirty="0"/>
              <a:t>the layers involved when a message is sent from device A to device B. As the message travels from A to B, it may pass through many routers. Routers use only the first three layers</a:t>
            </a:r>
          </a:p>
          <a:p>
            <a:endParaRPr lang="en-US" dirty="0" smtClean="0"/>
          </a:p>
          <a:p>
            <a:endParaRPr lang="en-US" dirty="0"/>
          </a:p>
        </p:txBody>
      </p:sp>
      <p:sp>
        <p:nvSpPr>
          <p:cNvPr id="3" name="Title 2"/>
          <p:cNvSpPr>
            <a:spLocks noGrp="1"/>
          </p:cNvSpPr>
          <p:nvPr>
            <p:ph type="title"/>
          </p:nvPr>
        </p:nvSpPr>
        <p:spPr/>
        <p:txBody>
          <a:bodyPr/>
          <a:lstStyle/>
          <a:p>
            <a:r>
              <a:rPr lang="en-US" dirty="0" smtClean="0"/>
              <a:t>TCP/IP Protocol</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417513" y="1981200"/>
            <a:ext cx="8345487" cy="3873500"/>
          </a:xfrm>
          <a:prstGeom prst="rect">
            <a:avLst/>
          </a:prstGeom>
          <a:noFill/>
          <a:ln w="9525">
            <a:noFill/>
            <a:miter lim="800000"/>
            <a:headEnd/>
            <a:tailEnd/>
          </a:ln>
          <a:effectLst/>
        </p:spPr>
      </p:pic>
    </p:spTree>
  </p:cSld>
  <p:clrMapOvr>
    <a:masterClrMapping/>
  </p:clrMapOvr>
  <p:transition>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application layer enables a user, whether human or software, to access the network. It provides support for services such as electronic mail, remote file access and transfer, browsing the World Wide Web, and so on.</a:t>
            </a:r>
          </a:p>
          <a:p>
            <a:r>
              <a:rPr lang="en-US" dirty="0"/>
              <a:t>When a client needs to send a request to a server, it needs the server application-layer address. For example, to identify one particular site, the client uses a Uniform Resource Locator (URL). As we will see later, the server application-layer address is not used for delivery of messages, it only helps the client to find the actual address of the server computer. </a:t>
            </a:r>
          </a:p>
          <a:p>
            <a:endParaRPr lang="en-US" dirty="0"/>
          </a:p>
          <a:p>
            <a:endParaRPr lang="en-US" dirty="0"/>
          </a:p>
        </p:txBody>
      </p:sp>
      <p:sp>
        <p:nvSpPr>
          <p:cNvPr id="3" name="Title 2"/>
          <p:cNvSpPr>
            <a:spLocks noGrp="1"/>
          </p:cNvSpPr>
          <p:nvPr>
            <p:ph type="title"/>
          </p:nvPr>
        </p:nvSpPr>
        <p:spPr/>
        <p:txBody>
          <a:bodyPr/>
          <a:lstStyle/>
          <a:p>
            <a:r>
              <a:rPr lang="en-US" dirty="0" smtClean="0"/>
              <a:t>Application Layer</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152400" y="3794125"/>
            <a:ext cx="8821738" cy="2073275"/>
          </a:xfrm>
          <a:prstGeom prst="rect">
            <a:avLst/>
          </a:prstGeom>
          <a:noFill/>
          <a:ln w="9525">
            <a:noFill/>
            <a:miter lim="800000"/>
            <a:headEnd/>
            <a:tailEnd/>
          </a:ln>
          <a:effectLst/>
        </p:spPr>
      </p:pic>
    </p:spTree>
  </p:cSld>
  <p:clrMapOvr>
    <a:masterClrMapping/>
  </p:clrMapOvr>
  <p:transition>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transport layer is responsible for process-to-process delivery of the entire message: logical communication is created between the transport layer of the client and the server computer. In other words, although physical communication is between two physical layers (through many possible links and routers), the two application layers consider the transport layer as the agent that takes responsibility for delivering the messages. </a:t>
            </a:r>
          </a:p>
          <a:p>
            <a:endParaRPr lang="en-US" dirty="0"/>
          </a:p>
          <a:p>
            <a:endParaRPr lang="en-US" dirty="0"/>
          </a:p>
        </p:txBody>
      </p:sp>
      <p:sp>
        <p:nvSpPr>
          <p:cNvPr id="3" name="Title 2"/>
          <p:cNvSpPr>
            <a:spLocks noGrp="1"/>
          </p:cNvSpPr>
          <p:nvPr>
            <p:ph type="title"/>
          </p:nvPr>
        </p:nvSpPr>
        <p:spPr/>
        <p:txBody>
          <a:bodyPr/>
          <a:lstStyle/>
          <a:p>
            <a:r>
              <a:rPr lang="en-US" dirty="0" smtClean="0"/>
              <a:t>Transport Layer</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219200" y="2667000"/>
            <a:ext cx="5486400" cy="3498801"/>
          </a:xfrm>
          <a:prstGeom prst="rect">
            <a:avLst/>
          </a:prstGeom>
          <a:noFill/>
          <a:ln w="9525">
            <a:noFill/>
            <a:miter lim="800000"/>
            <a:headEnd/>
            <a:tailEnd/>
          </a:ln>
          <a:effectLst/>
        </p:spPr>
      </p:pic>
    </p:spTree>
  </p:cSld>
  <p:clrMapOvr>
    <a:masterClrMapping/>
  </p:clrMapOvr>
  <p:transition>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lstStyle/>
          <a:p>
            <a:r>
              <a:rPr lang="en-US" dirty="0"/>
              <a:t>The server computer may be running several processes at the same time, for example an FTP server process and an HTTP server process. When the message arrives at the server, it must be directed to the correct process. We need another address for server process identification, called a port number.</a:t>
            </a:r>
          </a:p>
          <a:p>
            <a:endParaRPr lang="en-US" dirty="0"/>
          </a:p>
        </p:txBody>
      </p:sp>
      <p:sp>
        <p:nvSpPr>
          <p:cNvPr id="3" name="Title 2"/>
          <p:cNvSpPr>
            <a:spLocks noGrp="1"/>
          </p:cNvSpPr>
          <p:nvPr>
            <p:ph type="title"/>
          </p:nvPr>
        </p:nvSpPr>
        <p:spPr/>
        <p:txBody>
          <a:bodyPr/>
          <a:lstStyle/>
          <a:p>
            <a:r>
              <a:rPr lang="en-US" dirty="0" smtClean="0"/>
              <a:t>Transport Layer</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1295400" y="2971800"/>
            <a:ext cx="6472237" cy="1630363"/>
          </a:xfrm>
          <a:prstGeom prst="rect">
            <a:avLst/>
          </a:prstGeom>
          <a:noFill/>
          <a:ln w="9525">
            <a:noFill/>
            <a:miter lim="800000"/>
            <a:headEnd/>
            <a:tailEnd/>
          </a:ln>
          <a:effectLst/>
        </p:spPr>
      </p:pic>
    </p:spTree>
  </p:cSld>
  <p:clrMapOvr>
    <a:masterClrMapping/>
  </p:clrMapOvr>
  <p:transition>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During the life of the TCP/IP protocol suite three transport layer protocols have been designed: UDP, TCP and SCTP</a:t>
            </a:r>
            <a:r>
              <a:rPr lang="en-US" dirty="0" smtClean="0"/>
              <a:t>.</a:t>
            </a:r>
          </a:p>
          <a:p>
            <a:pPr>
              <a:buFont typeface="Wingdings" pitchFamily="2" charset="2"/>
              <a:buChar char="q"/>
            </a:pPr>
            <a:r>
              <a:rPr lang="en-US" dirty="0"/>
              <a:t>The User Datagram Protocol (UDP) is the simplest of all three protocols. UDP does multiplexing and de-multiplexing It also does a type of error control by adding a checksum to the packet. </a:t>
            </a:r>
          </a:p>
          <a:p>
            <a:pPr>
              <a:buFont typeface="Wingdings" pitchFamily="2" charset="2"/>
              <a:buChar char="q"/>
            </a:pPr>
            <a:r>
              <a:rPr lang="en-US" dirty="0"/>
              <a:t>Transmission Control Protocol (TCP) is a protocol that supports all the duties of a transport layer. However, it is not as fast and as efficient as UDP. TCP uses sequence numbers, acknowledgment numbers and checksums. It also uses buffers at the sender’s site. This combination of provisions provides multiplexing, de-multiplexing, flow control, congestion control and error control</a:t>
            </a:r>
            <a:r>
              <a:rPr lang="en-US" dirty="0" smtClean="0"/>
              <a:t>.</a:t>
            </a:r>
          </a:p>
          <a:p>
            <a:pPr>
              <a:buFont typeface="Wingdings" pitchFamily="2" charset="2"/>
              <a:buChar char="q"/>
            </a:pPr>
            <a:r>
              <a:rPr lang="en-US" dirty="0"/>
              <a:t>Stream Control Transmission Protocol (SCTP) is a new protocol that is designed for new services expected from the Internet, such as Internet telephony and video streaming. This protocol combines the advantages of both UDP and TCP. Like UDP, it is suitable for real-time transmission of audio and video, but like TCP, it provides error and flow control.</a:t>
            </a:r>
          </a:p>
          <a:p>
            <a:pPr>
              <a:buFont typeface="Wingdings" pitchFamily="2" charset="2"/>
              <a:buChar char="q"/>
            </a:pPr>
            <a:endParaRPr lang="en-US" dirty="0"/>
          </a:p>
          <a:p>
            <a:endParaRPr lang="en-US" dirty="0"/>
          </a:p>
        </p:txBody>
      </p:sp>
      <p:sp>
        <p:nvSpPr>
          <p:cNvPr id="3" name="Title 2"/>
          <p:cNvSpPr>
            <a:spLocks noGrp="1"/>
          </p:cNvSpPr>
          <p:nvPr>
            <p:ph type="title"/>
          </p:nvPr>
        </p:nvSpPr>
        <p:spPr/>
        <p:txBody>
          <a:bodyPr/>
          <a:lstStyle/>
          <a:p>
            <a:r>
              <a:rPr lang="en-US" dirty="0" smtClean="0"/>
              <a:t>Transport Layer</a:t>
            </a:r>
            <a:endParaRPr lang="en-US" dirty="0"/>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pPr>
              <a:buFont typeface="Wingdings" pitchFamily="2" charset="2"/>
              <a:buChar char="q"/>
            </a:pPr>
            <a:r>
              <a:rPr lang="en-US" dirty="0"/>
              <a:t>Central Processing Unit  - also called “The Chip”, a CPU, a processor, or a </a:t>
            </a:r>
            <a:r>
              <a:rPr lang="en-US" dirty="0" smtClean="0"/>
              <a:t>microprocessor</a:t>
            </a:r>
          </a:p>
          <a:p>
            <a:pPr>
              <a:buFont typeface="Wingdings" pitchFamily="2" charset="2"/>
              <a:buChar char="q"/>
            </a:pPr>
            <a:r>
              <a:rPr lang="en-US" dirty="0" smtClean="0"/>
              <a:t>Memory </a:t>
            </a:r>
            <a:r>
              <a:rPr lang="en-US" dirty="0"/>
              <a:t>(RAM) </a:t>
            </a:r>
            <a:endParaRPr lang="en-US" dirty="0" smtClean="0"/>
          </a:p>
          <a:p>
            <a:pPr>
              <a:buFont typeface="Wingdings" pitchFamily="2" charset="2"/>
              <a:buChar char="q"/>
            </a:pPr>
            <a:r>
              <a:rPr lang="en-US" dirty="0" smtClean="0"/>
              <a:t>Input </a:t>
            </a:r>
            <a:r>
              <a:rPr lang="en-US" dirty="0"/>
              <a:t>Devices </a:t>
            </a:r>
            <a:endParaRPr lang="en-US" dirty="0" smtClean="0"/>
          </a:p>
          <a:p>
            <a:pPr>
              <a:buFont typeface="Wingdings" pitchFamily="2" charset="2"/>
              <a:buChar char="q"/>
            </a:pPr>
            <a:r>
              <a:rPr lang="en-US" dirty="0" smtClean="0"/>
              <a:t>Output </a:t>
            </a:r>
            <a:r>
              <a:rPr lang="en-US" dirty="0"/>
              <a:t>Devices </a:t>
            </a:r>
          </a:p>
        </p:txBody>
      </p:sp>
      <p:sp>
        <p:nvSpPr>
          <p:cNvPr id="4" name="Title 3"/>
          <p:cNvSpPr>
            <a:spLocks noGrp="1"/>
          </p:cNvSpPr>
          <p:nvPr>
            <p:ph type="title"/>
          </p:nvPr>
        </p:nvSpPr>
        <p:spPr/>
        <p:txBody>
          <a:bodyPr/>
          <a:lstStyle/>
          <a:p>
            <a:r>
              <a:rPr lang="en-US" dirty="0" smtClean="0"/>
              <a:t>Category</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2286000" y="2667000"/>
            <a:ext cx="6172200" cy="3093245"/>
          </a:xfrm>
          <a:prstGeom prst="rect">
            <a:avLst/>
          </a:prstGeom>
          <a:noFill/>
          <a:ln w="9525">
            <a:noFill/>
            <a:miter lim="800000"/>
            <a:headEnd/>
            <a:tailEnd/>
          </a:ln>
          <a:effectLst/>
        </p:spPr>
      </p:pic>
    </p:spTree>
  </p:cSld>
  <p:clrMapOvr>
    <a:masterClrMapping/>
  </p:clrMapOvr>
  <p:transition>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network layer is responsible for the source-to-destination (computer-to-computer or host-to-host) delivery of a packet, possibly across multiple networks (links). The network layer ensures that each packet gets from its point of origin to its final destination.</a:t>
            </a:r>
          </a:p>
          <a:p>
            <a:r>
              <a:rPr lang="en-US" dirty="0"/>
              <a:t>The packet traveling from the client to the server and the packet returning from the server need a network-layer address. The server address is provided by the server, as discussed above, while the client address is known by the client computer.</a:t>
            </a:r>
          </a:p>
          <a:p>
            <a:endParaRPr lang="en-US" dirty="0"/>
          </a:p>
        </p:txBody>
      </p:sp>
      <p:sp>
        <p:nvSpPr>
          <p:cNvPr id="3" name="Title 2"/>
          <p:cNvSpPr>
            <a:spLocks noGrp="1"/>
          </p:cNvSpPr>
          <p:nvPr>
            <p:ph type="title"/>
          </p:nvPr>
        </p:nvSpPr>
        <p:spPr/>
        <p:txBody>
          <a:bodyPr/>
          <a:lstStyle/>
          <a:p>
            <a:r>
              <a:rPr lang="en-US" dirty="0" smtClean="0"/>
              <a:t>The Network Layer</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76213" y="3463925"/>
            <a:ext cx="8739187" cy="1717675"/>
          </a:xfrm>
          <a:prstGeom prst="rect">
            <a:avLst/>
          </a:prstGeom>
          <a:noFill/>
          <a:ln w="9525">
            <a:noFill/>
            <a:miter lim="800000"/>
            <a:headEnd/>
            <a:tailEnd/>
          </a:ln>
          <a:effectLst/>
        </p:spPr>
      </p:pic>
    </p:spTree>
  </p:cSld>
  <p:clrMapOvr>
    <a:masterClrMapping/>
  </p:clrMapOvr>
  <p:transition>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network layer has a specific duty: routing. Routing means determination of the partial or total path of a packet. As the Internet is a collection of networks (LANs, WANs, and MANs), the delivery of a packet from its source to its destination may be a combination of several deliveries: a source-to-router delivery, several router-to-router delivery, and finally a router-to-destination delivery.</a:t>
            </a:r>
          </a:p>
          <a:p>
            <a:endParaRPr lang="en-US" dirty="0"/>
          </a:p>
        </p:txBody>
      </p:sp>
      <p:sp>
        <p:nvSpPr>
          <p:cNvPr id="3" name="Title 2"/>
          <p:cNvSpPr>
            <a:spLocks noGrp="1"/>
          </p:cNvSpPr>
          <p:nvPr>
            <p:ph type="title"/>
          </p:nvPr>
        </p:nvSpPr>
        <p:spPr/>
        <p:txBody>
          <a:bodyPr/>
          <a:lstStyle/>
          <a:p>
            <a:r>
              <a:rPr lang="en-US" dirty="0" smtClean="0"/>
              <a:t>The Network Layer</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1905000" y="2514600"/>
            <a:ext cx="4500562" cy="3865297"/>
          </a:xfrm>
          <a:prstGeom prst="rect">
            <a:avLst/>
          </a:prstGeom>
          <a:noFill/>
          <a:ln w="9525">
            <a:noFill/>
            <a:miter lim="800000"/>
            <a:headEnd/>
            <a:tailEnd/>
          </a:ln>
          <a:effectLst/>
        </p:spPr>
      </p:pic>
    </p:spTree>
  </p:cSld>
  <p:clrMapOvr>
    <a:masterClrMapping/>
  </p:clrMapOvr>
  <p:transition>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TCP/IP protocol suite supports one main protocol (IP) and several auxiliary protocols to help IP to perform its duties.</a:t>
            </a:r>
          </a:p>
          <a:p>
            <a:r>
              <a:rPr lang="en-US" dirty="0"/>
              <a:t>In the TCP/IP protocol suite, the main protocol at the network layer is Internet Protocol (IP). The current version is IPv4 (version 4) although IPv6 (version 6) is also in use, although not ubiquitously. IPv4 is responsible for the delivery of a packet from the source computer to the destination computer. For this purpose, every computer and router in the world is identified by a 32-bit IP address, which is presented in dotted decimal notation. </a:t>
            </a:r>
          </a:p>
          <a:p>
            <a:endParaRPr lang="en-US" dirty="0"/>
          </a:p>
        </p:txBody>
      </p:sp>
      <p:sp>
        <p:nvSpPr>
          <p:cNvPr id="3" name="Title 2"/>
          <p:cNvSpPr>
            <a:spLocks noGrp="1"/>
          </p:cNvSpPr>
          <p:nvPr>
            <p:ph type="title"/>
          </p:nvPr>
        </p:nvSpPr>
        <p:spPr/>
        <p:txBody>
          <a:bodyPr/>
          <a:lstStyle/>
          <a:p>
            <a:r>
              <a:rPr lang="en-US" dirty="0" smtClean="0"/>
              <a:t>The Network Layer</a:t>
            </a:r>
            <a:endParaRPr lang="en-US" dirty="0"/>
          </a:p>
        </p:txBody>
      </p:sp>
    </p:spTree>
  </p:cSld>
  <p:clrMapOvr>
    <a:masterClrMapping/>
  </p:clrMapOvr>
  <p:transition>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notation divides the 32-bit address into four 8-bit sections and writes each section as a decimal number between 0 and 255 with three dots separating the sections. For example, an IPv4 </a:t>
            </a:r>
            <a:r>
              <a:rPr lang="en-US" dirty="0" smtClean="0"/>
              <a:t>address</a:t>
            </a:r>
          </a:p>
          <a:p>
            <a:endParaRPr lang="en-US" dirty="0"/>
          </a:p>
          <a:p>
            <a:pPr algn="ctr"/>
            <a:r>
              <a:rPr lang="en-US" b="1" dirty="0" smtClean="0"/>
              <a:t>00001010  00011001  </a:t>
            </a:r>
            <a:r>
              <a:rPr lang="en-US" b="1" dirty="0"/>
              <a:t>10101100  </a:t>
            </a:r>
            <a:r>
              <a:rPr lang="en-US" b="1" dirty="0" smtClean="0"/>
              <a:t>00001111</a:t>
            </a:r>
          </a:p>
          <a:p>
            <a:endParaRPr lang="en-US" dirty="0"/>
          </a:p>
          <a:p>
            <a:r>
              <a:rPr lang="en-US" dirty="0"/>
              <a:t>is written </a:t>
            </a:r>
            <a:r>
              <a:rPr lang="en-US" dirty="0" smtClean="0"/>
              <a:t>as</a:t>
            </a:r>
          </a:p>
          <a:p>
            <a:endParaRPr lang="en-US" dirty="0"/>
          </a:p>
          <a:p>
            <a:pPr algn="ctr"/>
            <a:r>
              <a:rPr lang="en-US" b="1" dirty="0"/>
              <a:t>10.25.172.15</a:t>
            </a:r>
          </a:p>
        </p:txBody>
      </p:sp>
      <p:sp>
        <p:nvSpPr>
          <p:cNvPr id="3" name="Title 2"/>
          <p:cNvSpPr>
            <a:spLocks noGrp="1"/>
          </p:cNvSpPr>
          <p:nvPr>
            <p:ph type="title"/>
          </p:nvPr>
        </p:nvSpPr>
        <p:spPr/>
        <p:txBody>
          <a:bodyPr/>
          <a:lstStyle/>
          <a:p>
            <a:r>
              <a:rPr lang="en-US" dirty="0" smtClean="0"/>
              <a:t>The Network Layer</a:t>
            </a:r>
            <a:endParaRPr lang="en-US" dirty="0"/>
          </a:p>
        </p:txBody>
      </p:sp>
    </p:spTree>
  </p:cSld>
  <p:clrMapOvr>
    <a:masterClrMapping/>
  </p:clrMapOvr>
  <p:transition>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As we saw in the previous section, the network layer packet may pass through several routers in its journey from its source to its destination. Carrying the packet from one node to another (where a node can be a computer or a router) is the responsibility of the data link layer.</a:t>
            </a:r>
          </a:p>
          <a:p>
            <a:endParaRPr lang="en-US" dirty="0"/>
          </a:p>
        </p:txBody>
      </p:sp>
      <p:sp>
        <p:nvSpPr>
          <p:cNvPr id="3" name="Title 2"/>
          <p:cNvSpPr>
            <a:spLocks noGrp="1"/>
          </p:cNvSpPr>
          <p:nvPr>
            <p:ph type="title"/>
          </p:nvPr>
        </p:nvSpPr>
        <p:spPr/>
        <p:txBody>
          <a:bodyPr/>
          <a:lstStyle/>
          <a:p>
            <a:r>
              <a:rPr lang="en-US" dirty="0" smtClean="0"/>
              <a:t>Data Link Layer</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1447800" y="2209801"/>
            <a:ext cx="5334000" cy="3976748"/>
          </a:xfrm>
          <a:prstGeom prst="rect">
            <a:avLst/>
          </a:prstGeom>
          <a:noFill/>
          <a:ln w="9525">
            <a:noFill/>
            <a:miter lim="800000"/>
            <a:headEnd/>
            <a:tailEnd/>
          </a:ln>
          <a:effectLst/>
        </p:spPr>
      </p:pic>
    </p:spTree>
  </p:cSld>
  <p:clrMapOvr>
    <a:masterClrMapping/>
  </p:clrMapOvr>
  <p:transition>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Two questions that come to mind are how computer A knows the data-link layer address of router R1, or router R1 knows the data-link layer address of router R4. A device can find the data-link address of another device either statically or dynamically.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smtClean="0"/>
              <a:t>Data Link Layer</a:t>
            </a:r>
            <a:endParaRPr lang="en-US" dirty="0"/>
          </a:p>
        </p:txBody>
      </p:sp>
      <p:pic>
        <p:nvPicPr>
          <p:cNvPr id="4" name="Picture 9"/>
          <p:cNvPicPr>
            <a:picLocks noChangeAspect="1" noChangeArrowheads="1"/>
          </p:cNvPicPr>
          <p:nvPr/>
        </p:nvPicPr>
        <p:blipFill>
          <a:blip r:embed="rId2" cstate="print"/>
          <a:srcRect/>
          <a:stretch>
            <a:fillRect/>
          </a:stretch>
        </p:blipFill>
        <p:spPr bwMode="auto">
          <a:xfrm>
            <a:off x="241185" y="2133600"/>
            <a:ext cx="8464550" cy="2084388"/>
          </a:xfrm>
          <a:prstGeom prst="rect">
            <a:avLst/>
          </a:prstGeom>
          <a:noFill/>
          <a:ln w="9525">
            <a:noFill/>
            <a:miter lim="800000"/>
            <a:headEnd/>
            <a:tailEnd/>
          </a:ln>
          <a:effectLst/>
        </p:spPr>
      </p:pic>
    </p:spTree>
  </p:cSld>
  <p:clrMapOvr>
    <a:masterClrMapping/>
  </p:clrMapOvr>
  <p:transition>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Unlike IP addresses, addresses at the data-link layer cannot be universal. Each data link protocol may have a different address format and size. </a:t>
            </a:r>
            <a:endParaRPr lang="en-US" dirty="0" smtClean="0"/>
          </a:p>
          <a:p>
            <a:r>
              <a:rPr lang="en-US" dirty="0" smtClean="0"/>
              <a:t>The </a:t>
            </a:r>
            <a:r>
              <a:rPr lang="en-US" dirty="0"/>
              <a:t>Ethernet protocol, the most prevalent local area network in use today, uses a 48-bit address, which is normally written in hexadecimal format (grouped in six sections, each with two hexadecimal digits) as shown below:</a:t>
            </a:r>
          </a:p>
          <a:p>
            <a:pPr algn="ctr"/>
            <a:r>
              <a:rPr lang="en-US" b="1" dirty="0"/>
              <a:t>07:01:02:11:2C:5B</a:t>
            </a:r>
          </a:p>
        </p:txBody>
      </p:sp>
      <p:sp>
        <p:nvSpPr>
          <p:cNvPr id="3" name="Title 2"/>
          <p:cNvSpPr>
            <a:spLocks noGrp="1"/>
          </p:cNvSpPr>
          <p:nvPr>
            <p:ph type="title"/>
          </p:nvPr>
        </p:nvSpPr>
        <p:spPr/>
        <p:txBody>
          <a:bodyPr/>
          <a:lstStyle/>
          <a:p>
            <a:r>
              <a:rPr lang="en-US" dirty="0" smtClean="0"/>
              <a:t>Data Link Layer</a:t>
            </a:r>
            <a:endParaRPr lang="en-US" dirty="0"/>
          </a:p>
        </p:txBody>
      </p:sp>
    </p:spTree>
  </p:cSld>
  <p:clrMapOvr>
    <a:masterClrMapping/>
  </p:clrMapOvr>
  <p:transition>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physical layer coordinates the functions required to carry a bit stream over a physical medium. Although the data link layer is responsible for moving a frame from one node to another, the physical layer is responsible for moving the individual bits that make up the frame to the next node. In other words, the unit of transfer in the data link layer is a frame, while the unit of transfer in the physical layer is a bit. </a:t>
            </a:r>
          </a:p>
          <a:p>
            <a:endParaRPr lang="en-US" dirty="0"/>
          </a:p>
          <a:p>
            <a:endParaRPr lang="en-US" dirty="0"/>
          </a:p>
        </p:txBody>
      </p:sp>
      <p:sp>
        <p:nvSpPr>
          <p:cNvPr id="3" name="Title 2"/>
          <p:cNvSpPr>
            <a:spLocks noGrp="1"/>
          </p:cNvSpPr>
          <p:nvPr>
            <p:ph type="title"/>
          </p:nvPr>
        </p:nvSpPr>
        <p:spPr/>
        <p:txBody>
          <a:bodyPr/>
          <a:lstStyle/>
          <a:p>
            <a:r>
              <a:rPr lang="en-US" dirty="0" smtClean="0"/>
              <a:t>Physical Layer</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374650" y="2819400"/>
            <a:ext cx="8007350" cy="2139950"/>
          </a:xfrm>
          <a:prstGeom prst="rect">
            <a:avLst/>
          </a:prstGeom>
          <a:noFill/>
          <a:ln w="9525">
            <a:noFill/>
            <a:miter lim="800000"/>
            <a:headEnd/>
            <a:tailEnd/>
          </a:ln>
          <a:effectLst/>
        </p:spPr>
      </p:pic>
    </p:spTree>
  </p:cSld>
  <p:clrMapOvr>
    <a:masterClrMapping/>
  </p:clrMapOvr>
  <p:transition>
    <p:wipe dir="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pic>
        <p:nvPicPr>
          <p:cNvPr id="4" name="Picture 9"/>
          <p:cNvPicPr>
            <a:picLocks noChangeAspect="1" noChangeArrowheads="1"/>
          </p:cNvPicPr>
          <p:nvPr/>
        </p:nvPicPr>
        <p:blipFill>
          <a:blip r:embed="rId2" cstate="print"/>
          <a:srcRect/>
          <a:stretch>
            <a:fillRect/>
          </a:stretch>
        </p:blipFill>
        <p:spPr bwMode="auto">
          <a:xfrm>
            <a:off x="1447800" y="1600200"/>
            <a:ext cx="5942012" cy="3895725"/>
          </a:xfrm>
          <a:prstGeom prst="rect">
            <a:avLst/>
          </a:prstGeom>
          <a:noFill/>
          <a:ln w="9525">
            <a:noFill/>
            <a:miter lim="800000"/>
            <a:headEnd/>
            <a:tailEnd/>
          </a:ln>
          <a:effectLst/>
        </p:spPr>
      </p:pic>
    </p:spTree>
  </p:cSld>
  <p:clrMapOvr>
    <a:masterClrMapping/>
  </p:clrMapOvr>
  <p:transition>
    <p:wipe dir="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 Exchange Using the TCP/IP Model</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52400" y="1143000"/>
            <a:ext cx="8793163" cy="4205288"/>
          </a:xfrm>
          <a:prstGeom prst="rect">
            <a:avLst/>
          </a:prstGeom>
          <a:noFill/>
          <a:ln w="9525">
            <a:noFill/>
            <a:miter lim="800000"/>
            <a:headEnd/>
            <a:tailEnd/>
          </a:ln>
          <a:effectLst/>
        </p:spPr>
      </p:pic>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2"/>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2951824"/>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Structure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TCP/IP</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Internet 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2"/>
          </p:nvPr>
        </p:nvSpPr>
        <p:spPr/>
        <p:txBody>
          <a:bodyPr/>
          <a:lstStyle/>
          <a:p>
            <a:r>
              <a:rPr lang="en-US" dirty="0"/>
              <a:t>The main task of the Internet is to provide services for users. Among the most popular applications are electronic mail, remote login, file transfer and accessing the World Wide Web (WWW). We briefly discuss these applications in this section.</a:t>
            </a:r>
          </a:p>
          <a:p>
            <a:endParaRPr lang="en-US" dirty="0"/>
          </a:p>
        </p:txBody>
      </p:sp>
      <p:sp>
        <p:nvSpPr>
          <p:cNvPr id="7" name="Title 6"/>
          <p:cNvSpPr>
            <a:spLocks noGrp="1"/>
          </p:cNvSpPr>
          <p:nvPr>
            <p:ph type="title"/>
          </p:nvPr>
        </p:nvSpPr>
        <p:spPr/>
        <p:txBody>
          <a:bodyPr/>
          <a:lstStyle/>
          <a:p>
            <a:r>
              <a:rPr lang="en-US" dirty="0" smtClean="0"/>
              <a:t>Internet Application</a:t>
            </a:r>
            <a:endParaRPr lang="en-US" dirty="0"/>
          </a:p>
        </p:txBody>
      </p:sp>
    </p:spTree>
  </p:cSld>
  <p:clrMapOvr>
    <a:masterClrMapping/>
  </p:clrMapOvr>
  <p:transition>
    <p:wipe dir="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Electronic-mail</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815975" y="1633538"/>
            <a:ext cx="6956425" cy="3548062"/>
          </a:xfrm>
          <a:prstGeom prst="rect">
            <a:avLst/>
          </a:prstGeom>
          <a:noFill/>
          <a:ln w="9525">
            <a:noFill/>
            <a:miter lim="800000"/>
            <a:headEnd/>
            <a:tailEnd/>
          </a:ln>
          <a:effectLst/>
        </p:spPr>
      </p:pic>
    </p:spTree>
  </p:cSld>
  <p:clrMapOvr>
    <a:masterClrMapping/>
  </p:clrMapOvr>
  <p:transition>
    <p:wipe dir="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Stored e-mail remains on the mail server until it is retrieved by the recipient through an access protocol. Currently two e-mail access protocols are in common use: Post Office Protocol, Version 3 (POP3) and Internet Mail Access Protocol (IMAP).</a:t>
            </a:r>
          </a:p>
        </p:txBody>
      </p:sp>
      <p:sp>
        <p:nvSpPr>
          <p:cNvPr id="3" name="Title 2"/>
          <p:cNvSpPr>
            <a:spLocks noGrp="1"/>
          </p:cNvSpPr>
          <p:nvPr>
            <p:ph type="title"/>
          </p:nvPr>
        </p:nvSpPr>
        <p:spPr/>
        <p:txBody>
          <a:bodyPr/>
          <a:lstStyle/>
          <a:p>
            <a:r>
              <a:rPr lang="en-US" dirty="0" smtClean="0"/>
              <a:t>Mail Access Protocols</a:t>
            </a:r>
            <a:endParaRPr lang="en-US" dirty="0"/>
          </a:p>
        </p:txBody>
      </p:sp>
      <p:pic>
        <p:nvPicPr>
          <p:cNvPr id="4" name="Picture 13"/>
          <p:cNvPicPr>
            <a:picLocks noChangeAspect="1" noChangeArrowheads="1"/>
          </p:cNvPicPr>
          <p:nvPr/>
        </p:nvPicPr>
        <p:blipFill>
          <a:blip r:embed="rId2" cstate="print"/>
          <a:srcRect/>
          <a:stretch>
            <a:fillRect/>
          </a:stretch>
        </p:blipFill>
        <p:spPr bwMode="auto">
          <a:xfrm>
            <a:off x="1958975" y="2590800"/>
            <a:ext cx="4899025" cy="1149350"/>
          </a:xfrm>
          <a:prstGeom prst="rect">
            <a:avLst/>
          </a:prstGeom>
          <a:noFill/>
          <a:ln w="9525">
            <a:noFill/>
            <a:miter lim="800000"/>
            <a:headEnd/>
            <a:tailEnd/>
          </a:ln>
          <a:effectLst/>
        </p:spPr>
      </p:pic>
    </p:spTree>
  </p:cSld>
  <p:clrMapOvr>
    <a:masterClrMapping/>
  </p:clrMapOvr>
  <p:transition>
    <p:wipe dir="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Simple Mail Transfer Protocol (SMTP) is an Internet standard for electronic mail (e-mail) transmission across Internet Protocol (IP) networks. </a:t>
            </a:r>
          </a:p>
          <a:p>
            <a:r>
              <a:rPr lang="en-US" dirty="0"/>
              <a:t>Multipurpose Internet Mail Extension (MIME) is a supplementary protocol that allows non-ASCII data to be sent through SMTP. MIME is not an e-mail protocol and cannot replace SMTP, it is only an extension to SMTP.</a:t>
            </a:r>
          </a:p>
          <a:p>
            <a:endParaRPr lang="en-US" dirty="0"/>
          </a:p>
          <a:p>
            <a:endParaRPr lang="en-US" dirty="0"/>
          </a:p>
        </p:txBody>
      </p:sp>
      <p:sp>
        <p:nvSpPr>
          <p:cNvPr id="3" name="Title 2"/>
          <p:cNvSpPr>
            <a:spLocks noGrp="1"/>
          </p:cNvSpPr>
          <p:nvPr>
            <p:ph type="title"/>
          </p:nvPr>
        </p:nvSpPr>
        <p:spPr/>
        <p:txBody>
          <a:bodyPr/>
          <a:lstStyle/>
          <a:p>
            <a:r>
              <a:rPr lang="en-US" dirty="0" smtClean="0"/>
              <a:t>Mail Access Protocols</a:t>
            </a:r>
            <a:endParaRPr lang="en-US" dirty="0"/>
          </a:p>
        </p:txBody>
      </p:sp>
      <p:pic>
        <p:nvPicPr>
          <p:cNvPr id="4" name="Picture 8"/>
          <p:cNvPicPr>
            <a:picLocks noChangeAspect="1" noChangeArrowheads="1"/>
          </p:cNvPicPr>
          <p:nvPr/>
        </p:nvPicPr>
        <p:blipFill>
          <a:blip r:embed="rId2" cstate="print"/>
          <a:srcRect/>
          <a:stretch>
            <a:fillRect/>
          </a:stretch>
        </p:blipFill>
        <p:spPr bwMode="auto">
          <a:xfrm>
            <a:off x="838200" y="3017838"/>
            <a:ext cx="7075488" cy="2468562"/>
          </a:xfrm>
          <a:prstGeom prst="rect">
            <a:avLst/>
          </a:prstGeom>
          <a:noFill/>
          <a:ln w="9525">
            <a:noFill/>
            <a:miter lim="800000"/>
            <a:headEnd/>
            <a:tailEnd/>
          </a:ln>
          <a:effectLst/>
        </p:spPr>
      </p:pic>
    </p:spTree>
  </p:cSld>
  <p:clrMapOvr>
    <a:masterClrMapping/>
  </p:clrMapOvr>
  <p:transition>
    <p:wipe dir="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File Transfer Protocol (FTP) is the standard mechanism for one of the most common tasks on the Internet, copying a file from one computer to another.</a:t>
            </a:r>
          </a:p>
        </p:txBody>
      </p:sp>
      <p:sp>
        <p:nvSpPr>
          <p:cNvPr id="3" name="Title 2"/>
          <p:cNvSpPr>
            <a:spLocks noGrp="1"/>
          </p:cNvSpPr>
          <p:nvPr>
            <p:ph type="title"/>
          </p:nvPr>
        </p:nvSpPr>
        <p:spPr/>
        <p:txBody>
          <a:bodyPr/>
          <a:lstStyle/>
          <a:p>
            <a:r>
              <a:rPr lang="en-US" dirty="0" smtClean="0"/>
              <a:t>File Transfer Protocol (FTP)</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228600" y="2308225"/>
            <a:ext cx="8610600" cy="3306763"/>
          </a:xfrm>
          <a:prstGeom prst="rect">
            <a:avLst/>
          </a:prstGeom>
          <a:noFill/>
          <a:ln w="9525">
            <a:noFill/>
            <a:miter lim="800000"/>
            <a:headEnd/>
            <a:tailEnd/>
          </a:ln>
          <a:effectLst/>
        </p:spPr>
      </p:pic>
    </p:spTree>
  </p:cSld>
  <p:clrMapOvr>
    <a:masterClrMapping/>
  </p:clrMapOvr>
  <p:transition>
    <p:wipe dir="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main task of the application layer is to provide services for users. One way to satisfy these demands is to create different client-server application programs for each </a:t>
            </a:r>
            <a:r>
              <a:rPr lang="en-US" dirty="0" smtClean="0"/>
              <a:t>desired service</a:t>
            </a:r>
            <a:r>
              <a:rPr lang="en-US" dirty="0"/>
              <a:t>. </a:t>
            </a:r>
            <a:endParaRPr lang="en-US" dirty="0" smtClean="0"/>
          </a:p>
          <a:p>
            <a:r>
              <a:rPr lang="en-US" dirty="0" smtClean="0"/>
              <a:t>Programs </a:t>
            </a:r>
            <a:r>
              <a:rPr lang="en-US" dirty="0"/>
              <a:t>such as file transfer programs (FTP and SMTP), and so on are already available. However, it would be impossible to write a client-server program for each specific application.</a:t>
            </a:r>
          </a:p>
          <a:p>
            <a:r>
              <a:rPr lang="en-US" dirty="0" smtClean="0"/>
              <a:t>TELNET </a:t>
            </a:r>
            <a:r>
              <a:rPr lang="en-US" dirty="0"/>
              <a:t>is a general-purpose client-server program that lets a user access any application program on a remote computer. In other words, it allows the user to log onto a remote computer. After logging on, a user can use the services available on the remote computer and transfer the results back to the local computer.</a:t>
            </a:r>
          </a:p>
        </p:txBody>
      </p:sp>
      <p:sp>
        <p:nvSpPr>
          <p:cNvPr id="3" name="Title 2"/>
          <p:cNvSpPr>
            <a:spLocks noGrp="1"/>
          </p:cNvSpPr>
          <p:nvPr>
            <p:ph type="title"/>
          </p:nvPr>
        </p:nvSpPr>
        <p:spPr/>
        <p:txBody>
          <a:bodyPr/>
          <a:lstStyle/>
          <a:p>
            <a:r>
              <a:rPr lang="en-US" dirty="0" smtClean="0"/>
              <a:t>Remote Login – TELNET</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381000" y="4038600"/>
            <a:ext cx="2167647" cy="2133600"/>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3200400" y="4114811"/>
            <a:ext cx="5293868" cy="2057389"/>
          </a:xfrm>
          <a:prstGeom prst="rect">
            <a:avLst/>
          </a:prstGeom>
          <a:noFill/>
          <a:ln w="9525">
            <a:noFill/>
            <a:miter lim="800000"/>
            <a:headEnd/>
            <a:tailEnd/>
          </a:ln>
          <a:effectLst/>
        </p:spPr>
      </p:pic>
      <p:sp>
        <p:nvSpPr>
          <p:cNvPr id="6" name="TextBox 5"/>
          <p:cNvSpPr txBox="1"/>
          <p:nvPr/>
        </p:nvSpPr>
        <p:spPr>
          <a:xfrm>
            <a:off x="1600200" y="6172200"/>
            <a:ext cx="1600200" cy="301621"/>
          </a:xfrm>
          <a:prstGeom prst="rect">
            <a:avLst/>
          </a:prstGeom>
          <a:noFill/>
        </p:spPr>
        <p:txBody>
          <a:bodyPr wrap="square" rtlCol="0">
            <a:spAutoFit/>
          </a:bodyPr>
          <a:lstStyle/>
          <a:p>
            <a:r>
              <a:rPr lang="en-US" sz="1600" b="0" dirty="0" smtClean="0"/>
              <a:t>Local Login</a:t>
            </a:r>
          </a:p>
        </p:txBody>
      </p:sp>
      <p:sp>
        <p:nvSpPr>
          <p:cNvPr id="7" name="TextBox 6"/>
          <p:cNvSpPr txBox="1"/>
          <p:nvPr/>
        </p:nvSpPr>
        <p:spPr>
          <a:xfrm>
            <a:off x="3962400" y="6249989"/>
            <a:ext cx="1752600" cy="301621"/>
          </a:xfrm>
          <a:prstGeom prst="rect">
            <a:avLst/>
          </a:prstGeom>
          <a:noFill/>
        </p:spPr>
        <p:txBody>
          <a:bodyPr wrap="square" rtlCol="0">
            <a:spAutoFit/>
          </a:bodyPr>
          <a:lstStyle/>
          <a:p>
            <a:r>
              <a:rPr lang="en-US" sz="1600" b="0" dirty="0" smtClean="0"/>
              <a:t>Remote Login</a:t>
            </a:r>
          </a:p>
        </p:txBody>
      </p:sp>
    </p:spTree>
  </p:cSld>
  <p:clrMapOvr>
    <a:masterClrMapping/>
  </p:clrMapOvr>
  <p:transition>
    <p:wipe dir="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World Wide Web (WWW), or just “the Web”, is a repository of linked information spread all over the world. The WWW has a unique combination of flexibility, portability and user-friendly features that distinguish it from other services provided by the Internet. The WWW today is a distributed client-server service in which a client using a browser can access a service using a server. However, the service </a:t>
            </a:r>
            <a:r>
              <a:rPr lang="en-US" dirty="0" smtClean="0"/>
              <a:t>provided </a:t>
            </a:r>
            <a:r>
              <a:rPr lang="en-US" dirty="0"/>
              <a:t>is distributed over many locations, called web sites</a:t>
            </a:r>
            <a:r>
              <a:rPr lang="en-US" dirty="0" smtClean="0"/>
              <a:t>.</a:t>
            </a:r>
          </a:p>
          <a:p>
            <a:r>
              <a:rPr lang="en-US" dirty="0"/>
              <a:t>The WWW uses the concept of hypertext and hypermedia. In a hypertext environment, information is stored in a set of documents that are connected together using the concept of links. </a:t>
            </a:r>
          </a:p>
          <a:p>
            <a:endParaRPr lang="en-US" dirty="0"/>
          </a:p>
          <a:p>
            <a:endParaRPr lang="en-US" dirty="0"/>
          </a:p>
        </p:txBody>
      </p:sp>
      <p:sp>
        <p:nvSpPr>
          <p:cNvPr id="3" name="Title 2"/>
          <p:cNvSpPr>
            <a:spLocks noGrp="1"/>
          </p:cNvSpPr>
          <p:nvPr>
            <p:ph type="title"/>
          </p:nvPr>
        </p:nvSpPr>
        <p:spPr/>
        <p:txBody>
          <a:bodyPr/>
          <a:lstStyle/>
          <a:p>
            <a:r>
              <a:rPr lang="en-US" dirty="0" smtClean="0"/>
              <a:t>The World Wide Web (WWW)</a:t>
            </a:r>
            <a:endParaRPr lang="en-US" dirty="0"/>
          </a:p>
        </p:txBody>
      </p:sp>
    </p:spTree>
  </p:cSld>
  <p:clrMapOvr>
    <a:masterClrMapping/>
  </p:clrMapOvr>
  <p:transition>
    <p:wipe dir="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World Wide Web (WWW)</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992188" y="1143000"/>
            <a:ext cx="6856412" cy="4097337"/>
          </a:xfrm>
          <a:prstGeom prst="rect">
            <a:avLst/>
          </a:prstGeom>
          <a:noFill/>
          <a:ln w="9525">
            <a:noFill/>
            <a:miter lim="800000"/>
            <a:headEnd/>
            <a:tailEnd/>
          </a:ln>
          <a:effectLst/>
        </p:spPr>
      </p:pic>
    </p:spTree>
  </p:cSld>
  <p:clrMapOvr>
    <a:masterClrMapping/>
  </p:clrMapOvr>
  <p:transition>
    <p:wipe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To use the WWW we need three components: a browser, a web server and a protocol called Hypertext Transfer Protocol (HTTP).</a:t>
            </a:r>
          </a:p>
          <a:p>
            <a:endParaRPr lang="en-US" dirty="0"/>
          </a:p>
        </p:txBody>
      </p:sp>
      <p:sp>
        <p:nvSpPr>
          <p:cNvPr id="3" name="Title 2"/>
          <p:cNvSpPr>
            <a:spLocks noGrp="1"/>
          </p:cNvSpPr>
          <p:nvPr>
            <p:ph type="title"/>
          </p:nvPr>
        </p:nvSpPr>
        <p:spPr/>
        <p:txBody>
          <a:bodyPr/>
          <a:lstStyle/>
          <a:p>
            <a:r>
              <a:rPr lang="en-US" dirty="0" smtClean="0"/>
              <a:t>The World Wide Web (WWW)</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322263" y="2454275"/>
            <a:ext cx="8593137" cy="2879725"/>
          </a:xfrm>
          <a:prstGeom prst="rect">
            <a:avLst/>
          </a:prstGeom>
          <a:noFill/>
          <a:ln w="9525">
            <a:noFill/>
            <a:miter lim="800000"/>
            <a:headEnd/>
            <a:tailEnd/>
          </a:ln>
          <a:effectLst/>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pPr>
              <a:buFont typeface="Wingdings" pitchFamily="2" charset="2"/>
              <a:buChar char="q"/>
            </a:pPr>
            <a:r>
              <a:rPr lang="en-US" dirty="0"/>
              <a:t>Central Processing Unit  - also called “The Chip”, a CPU, a processor, or a </a:t>
            </a:r>
            <a:r>
              <a:rPr lang="en-US" dirty="0" smtClean="0"/>
              <a:t>microprocessor</a:t>
            </a:r>
          </a:p>
          <a:p>
            <a:pPr lvl="2">
              <a:buFont typeface="Wingdings" pitchFamily="2" charset="2"/>
              <a:buChar char="q"/>
            </a:pPr>
            <a:r>
              <a:rPr lang="en-US" altLang="en-US" dirty="0" smtClean="0"/>
              <a:t>CPU </a:t>
            </a:r>
            <a:r>
              <a:rPr lang="en-US" altLang="en-US" dirty="0"/>
              <a:t>or microprocessor is often described as the brain of a </a:t>
            </a:r>
            <a:r>
              <a:rPr lang="en-US" altLang="en-US" dirty="0" smtClean="0"/>
              <a:t>computer.</a:t>
            </a:r>
          </a:p>
          <a:p>
            <a:pPr lvl="2">
              <a:buFont typeface="Wingdings" pitchFamily="2" charset="2"/>
              <a:buChar char="q"/>
            </a:pPr>
            <a:r>
              <a:rPr lang="en-US" altLang="en-US" dirty="0" smtClean="0"/>
              <a:t>CPU </a:t>
            </a:r>
            <a:r>
              <a:rPr lang="en-US" altLang="en-US" dirty="0"/>
              <a:t>is an integrated circuit or “chip” which processes instructions and </a:t>
            </a:r>
            <a:r>
              <a:rPr lang="en-US" altLang="en-US" dirty="0" smtClean="0"/>
              <a:t>data.</a:t>
            </a:r>
          </a:p>
          <a:p>
            <a:pPr lvl="2">
              <a:buFont typeface="Wingdings" pitchFamily="2" charset="2"/>
              <a:buChar char="q"/>
            </a:pPr>
            <a:r>
              <a:rPr lang="en-US" altLang="en-US" sz="1400" dirty="0" smtClean="0"/>
              <a:t>CPU </a:t>
            </a:r>
            <a:r>
              <a:rPr lang="en-US" altLang="en-US" sz="1400" dirty="0"/>
              <a:t>speed is measured by the number of completed instruction cycles per </a:t>
            </a:r>
            <a:r>
              <a:rPr lang="en-US" altLang="en-US" sz="1400" dirty="0" smtClean="0"/>
              <a:t>second</a:t>
            </a:r>
          </a:p>
          <a:p>
            <a:pPr lvl="2">
              <a:buFont typeface="Wingdings" pitchFamily="2" charset="2"/>
              <a:buChar char="q"/>
            </a:pPr>
            <a:r>
              <a:rPr lang="en-US" altLang="en-US" sz="1400" dirty="0" smtClean="0"/>
              <a:t>Currently</a:t>
            </a:r>
            <a:r>
              <a:rPr lang="en-US" altLang="en-US" sz="1400" dirty="0"/>
              <a:t>, CPU speeds range from 600 megahertz (MHz or million cycles per second) to 4 gigahertz (GHz or billion cycles per second</a:t>
            </a:r>
            <a:r>
              <a:rPr lang="en-US" altLang="en-US" sz="1400" dirty="0" smtClean="0"/>
              <a:t>).</a:t>
            </a:r>
          </a:p>
          <a:p>
            <a:pPr lvl="1">
              <a:buClr>
                <a:schemeClr val="accent2"/>
              </a:buClr>
              <a:buFont typeface="Wingdings" pitchFamily="2" charset="2"/>
              <a:buChar char="q"/>
            </a:pPr>
            <a:r>
              <a:rPr lang="en-US" altLang="en-US" sz="1800" dirty="0"/>
              <a:t>Two typical components of a CPU are </a:t>
            </a:r>
            <a:endParaRPr lang="en-US" altLang="en-US" sz="1800" dirty="0" smtClean="0"/>
          </a:p>
          <a:p>
            <a:pPr lvl="2">
              <a:buFont typeface="Wingdings" pitchFamily="2" charset="2"/>
              <a:buChar char="q"/>
            </a:pPr>
            <a:r>
              <a:rPr lang="en-US" altLang="en-US" dirty="0" smtClean="0"/>
              <a:t>Arithmetic </a:t>
            </a:r>
            <a:r>
              <a:rPr lang="en-US" altLang="en-US" dirty="0"/>
              <a:t>logic unit (ALU), which performs arithmetic and logical operations</a:t>
            </a:r>
          </a:p>
          <a:p>
            <a:pPr lvl="2">
              <a:buFont typeface="Wingdings" pitchFamily="2" charset="2"/>
              <a:buChar char="q"/>
            </a:pPr>
            <a:r>
              <a:rPr lang="en-US" altLang="en-US" dirty="0" smtClean="0"/>
              <a:t>Control </a:t>
            </a:r>
            <a:r>
              <a:rPr lang="en-US" altLang="en-US" dirty="0"/>
              <a:t>unit (CU), which extracts instructions from memory and decodes and executes them, calling on the ALU when necessary</a:t>
            </a:r>
            <a:r>
              <a:rPr lang="en-US" altLang="en-US" dirty="0" smtClean="0"/>
              <a:t>.</a:t>
            </a:r>
          </a:p>
          <a:p>
            <a:pPr lvl="1">
              <a:buClr>
                <a:schemeClr val="accent2"/>
              </a:buClr>
              <a:buFont typeface="Wingdings" pitchFamily="2" charset="2"/>
              <a:buChar char="q"/>
            </a:pPr>
            <a:r>
              <a:rPr lang="en-US" altLang="en-US" sz="1800" dirty="0"/>
              <a:t>Other important components</a:t>
            </a:r>
          </a:p>
          <a:p>
            <a:pPr lvl="2">
              <a:buFont typeface="Wingdings" pitchFamily="2" charset="2"/>
              <a:buChar char="q"/>
            </a:pPr>
            <a:r>
              <a:rPr lang="en-US" altLang="en-US" dirty="0" smtClean="0"/>
              <a:t>Register</a:t>
            </a:r>
          </a:p>
          <a:p>
            <a:pPr lvl="2">
              <a:buNone/>
            </a:pPr>
            <a:endParaRPr lang="en-US" altLang="en-US" sz="1400" dirty="0"/>
          </a:p>
          <a:p>
            <a:pPr lvl="2">
              <a:buFont typeface="Wingdings" pitchFamily="2" charset="2"/>
              <a:buChar char="q"/>
            </a:pPr>
            <a:endParaRPr lang="en-US" altLang="en-US" dirty="0"/>
          </a:p>
          <a:p>
            <a:pPr lvl="2">
              <a:buFont typeface="Wingdings" pitchFamily="2" charset="2"/>
              <a:buChar char="q"/>
            </a:pPr>
            <a:endParaRPr lang="en-US" dirty="0" smtClean="0"/>
          </a:p>
        </p:txBody>
      </p:sp>
      <p:sp>
        <p:nvSpPr>
          <p:cNvPr id="4" name="Title 3"/>
          <p:cNvSpPr>
            <a:spLocks noGrp="1"/>
          </p:cNvSpPr>
          <p:nvPr>
            <p:ph type="title"/>
          </p:nvPr>
        </p:nvSpPr>
        <p:spPr/>
        <p:txBody>
          <a:bodyPr/>
          <a:lstStyle/>
          <a:p>
            <a:r>
              <a:rPr lang="en-US" dirty="0" smtClean="0"/>
              <a:t>CPU</a:t>
            </a:r>
            <a:endParaRPr lang="en-US" dirty="0"/>
          </a:p>
        </p:txBody>
      </p:sp>
      <p:pic>
        <p:nvPicPr>
          <p:cNvPr id="36868" name="Picture 4" descr="http://csbapp.uncw.edu/mis213/TG01/images/TG1-5-A-2.jpg"/>
          <p:cNvPicPr>
            <a:picLocks noChangeAspect="1" noChangeArrowheads="1"/>
          </p:cNvPicPr>
          <p:nvPr/>
        </p:nvPicPr>
        <p:blipFill>
          <a:blip r:embed="rId2" cstate="print"/>
          <a:srcRect/>
          <a:stretch>
            <a:fillRect/>
          </a:stretch>
        </p:blipFill>
        <p:spPr bwMode="auto">
          <a:xfrm>
            <a:off x="3657600" y="3962400"/>
            <a:ext cx="4385818" cy="2362200"/>
          </a:xfrm>
          <a:prstGeom prst="rect">
            <a:avLst/>
          </a:prstGeom>
          <a:noFill/>
        </p:spPr>
      </p:pic>
    </p:spTree>
  </p:cSld>
  <p:clrMapOvr>
    <a:masterClrMapping/>
  </p:clrMapOvr>
  <p:transition>
    <p:wipe dir="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Hypertext Transfer Protocol (HTTP) is a protocol used mainly to access data on the World Wide Web</a:t>
            </a:r>
            <a:r>
              <a:rPr lang="en-US" dirty="0" smtClean="0"/>
              <a:t>.</a:t>
            </a:r>
          </a:p>
          <a:p>
            <a:endParaRPr lang="en-US" dirty="0"/>
          </a:p>
          <a:p>
            <a:endParaRPr lang="en-US" dirty="0" smtClean="0"/>
          </a:p>
          <a:p>
            <a:endParaRPr lang="en-US" dirty="0"/>
          </a:p>
          <a:p>
            <a:endParaRPr lang="en-US" dirty="0" smtClean="0"/>
          </a:p>
          <a:p>
            <a:endParaRPr lang="en-US" dirty="0"/>
          </a:p>
          <a:p>
            <a:r>
              <a:rPr lang="en-US" dirty="0"/>
              <a:t>A client that wants to access a document needs an address. To facilitate the access of documents distributed throughout the world, HTTP uses the concept of locators. The uniform resource locator (URL) is a standard for specifying any kind </a:t>
            </a:r>
            <a:r>
              <a:rPr lang="en-US" dirty="0" smtClean="0"/>
              <a:t>of information </a:t>
            </a:r>
            <a:r>
              <a:rPr lang="en-US" dirty="0"/>
              <a:t>on the Internet. </a:t>
            </a:r>
          </a:p>
          <a:p>
            <a:endParaRPr lang="en-US" dirty="0"/>
          </a:p>
          <a:p>
            <a:endParaRPr lang="en-US" dirty="0"/>
          </a:p>
        </p:txBody>
      </p:sp>
      <p:sp>
        <p:nvSpPr>
          <p:cNvPr id="3" name="Title 2"/>
          <p:cNvSpPr>
            <a:spLocks noGrp="1"/>
          </p:cNvSpPr>
          <p:nvPr>
            <p:ph type="title"/>
          </p:nvPr>
        </p:nvSpPr>
        <p:spPr/>
        <p:txBody>
          <a:bodyPr/>
          <a:lstStyle/>
          <a:p>
            <a:r>
              <a:rPr lang="en-US" dirty="0" smtClean="0"/>
              <a:t>The World Wide Web (WWW)</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2667000" y="1447801"/>
            <a:ext cx="5638800" cy="1870766"/>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1524000" y="4731544"/>
            <a:ext cx="6407150" cy="1052512"/>
          </a:xfrm>
          <a:prstGeom prst="rect">
            <a:avLst/>
          </a:prstGeom>
          <a:noFill/>
          <a:ln w="9525">
            <a:noFill/>
            <a:miter lim="800000"/>
            <a:headEnd/>
            <a:tailEnd/>
          </a:ln>
          <a:effectLst/>
        </p:spPr>
      </p:pic>
    </p:spTree>
  </p:cSld>
  <p:clrMapOvr>
    <a:masterClrMapping/>
  </p:clrMapOvr>
  <p:transition>
    <p:wipe dir="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K_Capgemini"/>
          <p:cNvPicPr>
            <a:picLocks noChangeAspect="1" noChangeArrowheads="1"/>
          </p:cNvPicPr>
          <p:nvPr/>
        </p:nvPicPr>
        <p:blipFill>
          <a:blip r:embed="rId2" cstate="print"/>
          <a:srcRect/>
          <a:stretch>
            <a:fillRect/>
          </a:stretch>
        </p:blipFill>
        <p:spPr bwMode="auto">
          <a:xfrm>
            <a:off x="735013" y="1058863"/>
            <a:ext cx="4318000" cy="1017587"/>
          </a:xfrm>
          <a:prstGeom prst="rect">
            <a:avLst/>
          </a:prstGeom>
          <a:noFill/>
          <a:ln w="9525">
            <a:noFill/>
            <a:miter lim="800000"/>
            <a:headEnd/>
            <a:tailEnd/>
          </a:ln>
        </p:spPr>
      </p:pic>
      <p:sp>
        <p:nvSpPr>
          <p:cNvPr id="6" name="Rectangle 17"/>
          <p:cNvSpPr txBox="1">
            <a:spLocks noChangeArrowheads="1"/>
          </p:cNvSpPr>
          <p:nvPr/>
        </p:nvSpPr>
        <p:spPr bwMode="auto">
          <a:xfrm>
            <a:off x="244475" y="4876800"/>
            <a:ext cx="8442325" cy="611188"/>
          </a:xfrm>
          <a:prstGeom prst="rect">
            <a:avLst/>
          </a:prstGeom>
          <a:noFill/>
          <a:ln w="9525">
            <a:noFill/>
            <a:miter lim="800000"/>
            <a:headEnd/>
            <a:tailEnd/>
          </a:ln>
          <a:effectLst>
            <a:outerShdw blurRad="88900" dir="2700000" algn="tl" rotWithShape="0">
              <a:prstClr val="black">
                <a:alpha val="68000"/>
              </a:prstClr>
            </a:outerShdw>
          </a:effectLst>
        </p:spPr>
        <p:txBody>
          <a:bodyPr vert="horz" wrap="square" lIns="0" tIns="91440" rIns="0" bIns="91440" numCol="1" anchor="b" anchorCtr="0" compatLnSpc="1">
            <a:prstTxWarp prst="textNoShape">
              <a:avLst/>
            </a:prstTxWarp>
            <a:noAutofit/>
          </a:bodyPr>
          <a:lstStyle/>
          <a:p>
            <a:pPr marL="0" marR="0" lvl="0" indent="0" algn="r" defTabSz="914400" rtl="0" eaLnBrk="1" fontAlgn="t" latinLnBrk="0" hangingPunct="1">
              <a:lnSpc>
                <a:spcPct val="100000"/>
              </a:lnSpc>
              <a:spcBef>
                <a:spcPct val="0"/>
              </a:spcBef>
              <a:spcAft>
                <a:spcPct val="20000"/>
              </a:spcAft>
              <a:buClrTx/>
              <a:buSzTx/>
              <a:buFontTx/>
              <a:buNone/>
              <a:tabLst/>
              <a:defRPr/>
            </a:pPr>
            <a:r>
              <a:rPr kumimoji="0" lang="en-US" b="0" i="0" u="none" strike="noStrike" kern="0" cap="none" spc="50" normalizeH="0" noProof="0" dirty="0" smtClean="0">
                <a:ln>
                  <a:noFill/>
                </a:ln>
                <a:solidFill>
                  <a:schemeClr val="bg1"/>
                </a:solidFill>
                <a:effectLst/>
                <a:uLnTx/>
                <a:uFillTx/>
                <a:latin typeface="+mn-lt"/>
                <a:ea typeface="+mj-ea"/>
                <a:cs typeface="+mj-cs"/>
              </a:rPr>
              <a:t>www.capgemini.com/financialservices</a:t>
            </a:r>
            <a:endParaRPr kumimoji="0" lang="en-US" b="0" i="0" u="none" strike="noStrike" kern="0" cap="none" spc="50" normalizeH="0" noProof="0" dirty="0">
              <a:ln>
                <a:noFill/>
              </a:ln>
              <a:solidFill>
                <a:schemeClr val="bg1"/>
              </a:solidFill>
              <a:effectLst/>
              <a:uLnTx/>
              <a:uFillTx/>
              <a:latin typeface="+mn-lt"/>
              <a:ea typeface="+mj-ea"/>
              <a:cs typeface="+mj-cs"/>
            </a:endParaRPr>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ALUs routinely perform the following operations</a:t>
            </a:r>
            <a:r>
              <a:rPr lang="en-US" dirty="0" smtClean="0"/>
              <a:t>:</a:t>
            </a:r>
          </a:p>
          <a:p>
            <a:endParaRPr lang="en-US" dirty="0"/>
          </a:p>
          <a:p>
            <a:pPr>
              <a:buFont typeface="Wingdings" pitchFamily="2" charset="2"/>
              <a:buChar char="q"/>
            </a:pPr>
            <a:r>
              <a:rPr lang="en-US" dirty="0" smtClean="0"/>
              <a:t>Logical </a:t>
            </a:r>
            <a:r>
              <a:rPr lang="en-US" dirty="0"/>
              <a:t>Operations: These include AND, OR, NOT, XOR, NOR, NAND, </a:t>
            </a:r>
            <a:r>
              <a:rPr lang="en-US" dirty="0" smtClean="0"/>
              <a:t>etc.</a:t>
            </a:r>
          </a:p>
          <a:p>
            <a:pPr>
              <a:buFont typeface="Wingdings" pitchFamily="2" charset="2"/>
              <a:buChar char="q"/>
            </a:pPr>
            <a:endParaRPr lang="en-US" dirty="0" smtClean="0"/>
          </a:p>
          <a:p>
            <a:pPr>
              <a:buFont typeface="Wingdings" pitchFamily="2" charset="2"/>
              <a:buChar char="q"/>
            </a:pPr>
            <a:r>
              <a:rPr lang="en-US" dirty="0" smtClean="0"/>
              <a:t>Bit-Shifting </a:t>
            </a:r>
            <a:r>
              <a:rPr lang="en-US" dirty="0"/>
              <a:t>Operations: This pertains to shifting the positions of the bits by a certain number of places to the right or left, which is considered a multiplication </a:t>
            </a:r>
            <a:r>
              <a:rPr lang="en-US" dirty="0" smtClean="0"/>
              <a:t>operation.</a:t>
            </a:r>
          </a:p>
          <a:p>
            <a:pPr>
              <a:buFont typeface="Wingdings" pitchFamily="2" charset="2"/>
              <a:buChar char="q"/>
            </a:pPr>
            <a:endParaRPr lang="en-US" dirty="0" smtClean="0"/>
          </a:p>
          <a:p>
            <a:pPr>
              <a:buFont typeface="Wingdings" pitchFamily="2" charset="2"/>
              <a:buChar char="q"/>
            </a:pPr>
            <a:r>
              <a:rPr lang="en-US" dirty="0" smtClean="0"/>
              <a:t>Arithmetic </a:t>
            </a:r>
            <a:r>
              <a:rPr lang="en-US" dirty="0"/>
              <a:t>Operations: This refers to bit addition and subtraction. Although multiplication and division are sometimes used, these operations are more expensive to make. </a:t>
            </a:r>
          </a:p>
        </p:txBody>
      </p:sp>
      <p:sp>
        <p:nvSpPr>
          <p:cNvPr id="3" name="Title 2"/>
          <p:cNvSpPr>
            <a:spLocks noGrp="1"/>
          </p:cNvSpPr>
          <p:nvPr>
            <p:ph type="title"/>
          </p:nvPr>
        </p:nvSpPr>
        <p:spPr/>
        <p:txBody>
          <a:bodyPr/>
          <a:lstStyle/>
          <a:p>
            <a:r>
              <a:rPr lang="en-US" dirty="0" smtClean="0"/>
              <a:t>ALU</a:t>
            </a:r>
            <a:endParaRPr lang="en-US" dirty="0"/>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CU functions are as follows:</a:t>
            </a:r>
          </a:p>
          <a:p>
            <a:endParaRPr lang="en-US" dirty="0" smtClean="0"/>
          </a:p>
          <a:p>
            <a:pPr>
              <a:buFont typeface="Wingdings" pitchFamily="2" charset="2"/>
              <a:buChar char="q"/>
            </a:pPr>
            <a:r>
              <a:rPr lang="en-US" dirty="0" smtClean="0"/>
              <a:t>Controls </a:t>
            </a:r>
            <a:r>
              <a:rPr lang="en-US" dirty="0"/>
              <a:t>sequential instruction </a:t>
            </a:r>
            <a:r>
              <a:rPr lang="en-US" dirty="0" smtClean="0"/>
              <a:t>execution</a:t>
            </a:r>
            <a:endParaRPr lang="en-US" dirty="0"/>
          </a:p>
          <a:p>
            <a:pPr>
              <a:buFont typeface="Wingdings" pitchFamily="2" charset="2"/>
              <a:buChar char="q"/>
            </a:pPr>
            <a:r>
              <a:rPr lang="en-US" dirty="0"/>
              <a:t>Interprets </a:t>
            </a:r>
            <a:r>
              <a:rPr lang="en-US" dirty="0" smtClean="0"/>
              <a:t>instructions</a:t>
            </a:r>
            <a:endParaRPr lang="en-US" dirty="0"/>
          </a:p>
          <a:p>
            <a:pPr>
              <a:buFont typeface="Wingdings" pitchFamily="2" charset="2"/>
              <a:buChar char="q"/>
            </a:pPr>
            <a:r>
              <a:rPr lang="en-US" dirty="0"/>
              <a:t>Guides data flow through different computer areas</a:t>
            </a:r>
          </a:p>
          <a:p>
            <a:pPr>
              <a:buFont typeface="Wingdings" pitchFamily="2" charset="2"/>
              <a:buChar char="q"/>
            </a:pPr>
            <a:r>
              <a:rPr lang="en-US" dirty="0"/>
              <a:t>Regulates and controls processor timing</a:t>
            </a:r>
          </a:p>
          <a:p>
            <a:pPr>
              <a:buFont typeface="Wingdings" pitchFamily="2" charset="2"/>
              <a:buChar char="q"/>
            </a:pPr>
            <a:r>
              <a:rPr lang="en-US" dirty="0"/>
              <a:t>Sends and receives control signals from other computer devices</a:t>
            </a:r>
          </a:p>
          <a:p>
            <a:pPr>
              <a:buFont typeface="Wingdings" pitchFamily="2" charset="2"/>
              <a:buChar char="q"/>
            </a:pPr>
            <a:r>
              <a:rPr lang="en-US" dirty="0"/>
              <a:t>Handles multiple tasks, such as fetching, decoding, execution handling and storing results</a:t>
            </a:r>
          </a:p>
          <a:p>
            <a:endParaRPr lang="en-US" dirty="0"/>
          </a:p>
        </p:txBody>
      </p:sp>
      <p:sp>
        <p:nvSpPr>
          <p:cNvPr id="3" name="Title 2"/>
          <p:cNvSpPr>
            <a:spLocks noGrp="1"/>
          </p:cNvSpPr>
          <p:nvPr>
            <p:ph type="title"/>
          </p:nvPr>
        </p:nvSpPr>
        <p:spPr/>
        <p:txBody>
          <a:bodyPr/>
          <a:lstStyle/>
          <a:p>
            <a:r>
              <a:rPr lang="en-US" dirty="0" smtClean="0"/>
              <a:t>CU</a:t>
            </a:r>
            <a:endParaRPr lang="en-US" dirty="0"/>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buFont typeface="Wingdings" pitchFamily="2" charset="2"/>
              <a:buChar char="q"/>
            </a:pPr>
            <a:r>
              <a:rPr lang="en-US" dirty="0" smtClean="0"/>
              <a:t>A</a:t>
            </a:r>
            <a:r>
              <a:rPr lang="en-US" dirty="0"/>
              <a:t>, special, high-speed storage area within the CPU. </a:t>
            </a:r>
            <a:endParaRPr lang="en-US" dirty="0" smtClean="0"/>
          </a:p>
          <a:p>
            <a:pPr>
              <a:buFont typeface="Wingdings" pitchFamily="2" charset="2"/>
              <a:buChar char="q"/>
            </a:pPr>
            <a:endParaRPr lang="en-US" dirty="0" smtClean="0"/>
          </a:p>
          <a:p>
            <a:pPr>
              <a:buFont typeface="Wingdings" pitchFamily="2" charset="2"/>
              <a:buChar char="q"/>
            </a:pPr>
            <a:r>
              <a:rPr lang="en-US" dirty="0" smtClean="0"/>
              <a:t>Registers </a:t>
            </a:r>
            <a:r>
              <a:rPr lang="en-US" dirty="0"/>
              <a:t>are the top of the memory hierarchy and are the fastest way for the system to manipulate data</a:t>
            </a:r>
            <a:r>
              <a:rPr lang="en-US" dirty="0" smtClean="0"/>
              <a:t>.</a:t>
            </a:r>
          </a:p>
          <a:p>
            <a:pPr>
              <a:buFont typeface="Wingdings" pitchFamily="2" charset="2"/>
              <a:buChar char="q"/>
            </a:pPr>
            <a:endParaRPr lang="en-US" dirty="0"/>
          </a:p>
          <a:p>
            <a:pPr>
              <a:buFont typeface="Wingdings" pitchFamily="2" charset="2"/>
              <a:buChar char="q"/>
            </a:pPr>
            <a:r>
              <a:rPr lang="en-US" dirty="0" smtClean="0"/>
              <a:t>All </a:t>
            </a:r>
            <a:r>
              <a:rPr lang="en-US" dirty="0"/>
              <a:t>data must be represented in a register before it can be processed. For example, if two numbers are to be multiplied, both numbers must be in registers, and the result is also placed in a register</a:t>
            </a:r>
            <a:r>
              <a:rPr lang="en-US" dirty="0" smtClean="0"/>
              <a:t>.</a:t>
            </a:r>
          </a:p>
          <a:p>
            <a:pPr>
              <a:buFont typeface="Wingdings" pitchFamily="2" charset="2"/>
              <a:buChar char="q"/>
            </a:pPr>
            <a:endParaRPr lang="en-US" dirty="0" smtClean="0"/>
          </a:p>
          <a:p>
            <a:pPr>
              <a:buFont typeface="Wingdings" pitchFamily="2" charset="2"/>
              <a:buChar char="q"/>
            </a:pPr>
            <a:r>
              <a:rPr lang="en-US" dirty="0"/>
              <a:t>Some of these registers are</a:t>
            </a:r>
            <a:endParaRPr lang="en-US" dirty="0" smtClean="0"/>
          </a:p>
          <a:p>
            <a:pPr lvl="2" algn="just">
              <a:spcAft>
                <a:spcPct val="50000"/>
              </a:spcAft>
              <a:buFont typeface="Wingdings" pitchFamily="2" charset="2"/>
              <a:buChar char="q"/>
            </a:pPr>
            <a:r>
              <a:rPr lang="en-US" dirty="0"/>
              <a:t>Data registers</a:t>
            </a:r>
          </a:p>
          <a:p>
            <a:pPr lvl="2" algn="just">
              <a:spcAft>
                <a:spcPct val="50000"/>
              </a:spcAft>
              <a:buFont typeface="Wingdings" pitchFamily="2" charset="2"/>
              <a:buChar char="q"/>
            </a:pPr>
            <a:r>
              <a:rPr lang="en-US" dirty="0" smtClean="0"/>
              <a:t>Instruction </a:t>
            </a:r>
            <a:r>
              <a:rPr lang="en-US" dirty="0"/>
              <a:t>register</a:t>
            </a:r>
          </a:p>
          <a:p>
            <a:pPr lvl="2" algn="just">
              <a:spcAft>
                <a:spcPct val="50000"/>
              </a:spcAft>
              <a:buFont typeface="Wingdings" pitchFamily="2" charset="2"/>
              <a:buChar char="q"/>
            </a:pPr>
            <a:r>
              <a:rPr lang="en-US" dirty="0" smtClean="0"/>
              <a:t>Program </a:t>
            </a:r>
            <a:r>
              <a:rPr lang="en-US" dirty="0"/>
              <a:t>counter</a:t>
            </a:r>
          </a:p>
          <a:p>
            <a:endParaRPr lang="en-US" dirty="0"/>
          </a:p>
          <a:p>
            <a:endParaRPr lang="en-US" dirty="0"/>
          </a:p>
        </p:txBody>
      </p:sp>
      <p:sp>
        <p:nvSpPr>
          <p:cNvPr id="3" name="Title 2"/>
          <p:cNvSpPr>
            <a:spLocks noGrp="1"/>
          </p:cNvSpPr>
          <p:nvPr>
            <p:ph type="title"/>
          </p:nvPr>
        </p:nvSpPr>
        <p:spPr/>
        <p:txBody>
          <a:bodyPr/>
          <a:lstStyle/>
          <a:p>
            <a:r>
              <a:rPr lang="en-US" dirty="0" smtClean="0"/>
              <a:t>Register</a:t>
            </a:r>
            <a:endParaRPr lang="en-US" dirty="0"/>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pPr>
              <a:buFont typeface="Wingdings" pitchFamily="2" charset="2"/>
              <a:buChar char="q"/>
            </a:pPr>
            <a:r>
              <a:rPr lang="en-US" sz="2000" dirty="0"/>
              <a:t>Objectives </a:t>
            </a:r>
            <a:endParaRPr lang="en-US" sz="2000" dirty="0" smtClean="0"/>
          </a:p>
          <a:p>
            <a:pPr lvl="2">
              <a:buFont typeface="Wingdings" pitchFamily="2" charset="2"/>
              <a:buChar char="q"/>
            </a:pPr>
            <a:r>
              <a:rPr lang="en-US" dirty="0" smtClean="0"/>
              <a:t>Provide general introduction for Computer Science.</a:t>
            </a:r>
          </a:p>
          <a:p>
            <a:pPr lvl="2">
              <a:buFont typeface="Wingdings" pitchFamily="2" charset="2"/>
              <a:buChar char="q"/>
            </a:pPr>
            <a:r>
              <a:rPr lang="en-US" dirty="0" smtClean="0"/>
              <a:t>Provide necessary training for non-IT major colleague.</a:t>
            </a:r>
          </a:p>
          <a:p>
            <a:pPr lvl="2">
              <a:buFont typeface="Wingdings" pitchFamily="2" charset="2"/>
              <a:buChar char="q"/>
            </a:pPr>
            <a:r>
              <a:rPr lang="en-US" dirty="0"/>
              <a:t>Provide </a:t>
            </a:r>
            <a:r>
              <a:rPr lang="en-US" dirty="0" smtClean="0"/>
              <a:t>preparatory training for Java training.</a:t>
            </a:r>
          </a:p>
          <a:p>
            <a:pPr lvl="2">
              <a:buFont typeface="Wingdings" pitchFamily="2" charset="2"/>
              <a:buChar char="q"/>
            </a:pPr>
            <a:endParaRPr lang="en-US" dirty="0" smtClean="0"/>
          </a:p>
          <a:p>
            <a:pPr>
              <a:buFont typeface="Wingdings" pitchFamily="2" charset="2"/>
              <a:buChar char="q"/>
            </a:pPr>
            <a:r>
              <a:rPr lang="en-US" sz="2000" dirty="0"/>
              <a:t>What </a:t>
            </a:r>
            <a:r>
              <a:rPr lang="en-US" sz="2000" dirty="0" smtClean="0"/>
              <a:t>is </a:t>
            </a:r>
            <a:r>
              <a:rPr lang="en-US" sz="2000" dirty="0"/>
              <a:t>a Computer</a:t>
            </a:r>
            <a:r>
              <a:rPr lang="en-US" sz="2000" dirty="0" smtClean="0"/>
              <a:t>?</a:t>
            </a:r>
          </a:p>
          <a:p>
            <a:pPr lvl="2">
              <a:buFont typeface="Wingdings" pitchFamily="2" charset="2"/>
              <a:buChar char="q"/>
            </a:pPr>
            <a:r>
              <a:rPr lang="en-US" dirty="0"/>
              <a:t>Electronic device operating under the control of instructions stored in its own memory</a:t>
            </a:r>
          </a:p>
          <a:p>
            <a:pPr>
              <a:buFont typeface="Wingdings" pitchFamily="2" charset="2"/>
              <a:buChar char="q"/>
            </a:pPr>
            <a:endParaRPr lang="en-US" sz="2000" dirty="0" smtClean="0"/>
          </a:p>
          <a:p>
            <a:pPr>
              <a:buFont typeface="Wingdings" pitchFamily="2" charset="2"/>
              <a:buChar char="q"/>
            </a:pPr>
            <a:r>
              <a:rPr lang="en-US" sz="2000" dirty="0" smtClean="0"/>
              <a:t>What is Computer Science</a:t>
            </a:r>
          </a:p>
          <a:p>
            <a:pPr lvl="2">
              <a:buFont typeface="Wingdings" pitchFamily="2" charset="2"/>
              <a:buChar char="q"/>
            </a:pPr>
            <a:r>
              <a:rPr lang="en-US" dirty="0"/>
              <a:t> </a:t>
            </a:r>
            <a:r>
              <a:rPr lang="en-US" dirty="0" smtClean="0"/>
              <a:t>The</a:t>
            </a:r>
            <a:r>
              <a:rPr lang="en-US" dirty="0"/>
              <a:t> scientific and practical approach to computation and its applications.</a:t>
            </a:r>
          </a:p>
          <a:p>
            <a:endParaRPr lang="en-US" dirty="0"/>
          </a:p>
        </p:txBody>
      </p:sp>
      <p:sp>
        <p:nvSpPr>
          <p:cNvPr id="3" name="Title 2"/>
          <p:cNvSpPr>
            <a:spLocks noGrp="1"/>
          </p:cNvSpPr>
          <p:nvPr>
            <p:ph type="title"/>
          </p:nvPr>
        </p:nvSpPr>
        <p:spPr/>
        <p:txBody>
          <a:bodyPr/>
          <a:lstStyle/>
          <a:p>
            <a:r>
              <a:rPr lang="en-US" dirty="0" smtClean="0"/>
              <a:t>Introduction</a:t>
            </a:r>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2"/>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charset="0"/>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smtClean="0"/>
              <a:t>Memory </a:t>
            </a:r>
            <a:r>
              <a:rPr lang="en-US" dirty="0"/>
              <a:t>refers to the physical devices used to store programs (sequences of instructions) or data (e.g. program state information) on a temporary or permanent basis for use in a computer or other digital electronic device</a:t>
            </a:r>
            <a:r>
              <a:rPr lang="en-US" dirty="0" smtClean="0"/>
              <a:t>.</a:t>
            </a:r>
          </a:p>
          <a:p>
            <a:endParaRPr lang="en-US" dirty="0"/>
          </a:p>
          <a:p>
            <a:pPr>
              <a:buFont typeface="Wingdings" pitchFamily="2" charset="2"/>
              <a:buChar char="q"/>
            </a:pPr>
            <a:r>
              <a:rPr lang="en-US" dirty="0"/>
              <a:t>It consists of a collection of storage locations, each with a unique identifier, called an address. </a:t>
            </a:r>
            <a:endParaRPr lang="en-US" dirty="0" smtClean="0"/>
          </a:p>
          <a:p>
            <a:pPr>
              <a:buFont typeface="Wingdings" pitchFamily="2" charset="2"/>
              <a:buChar char="q"/>
            </a:pPr>
            <a:r>
              <a:rPr lang="en-US" dirty="0" smtClean="0"/>
              <a:t>Data </a:t>
            </a:r>
            <a:r>
              <a:rPr lang="en-US" dirty="0"/>
              <a:t>is transferred to and from memory in groups of bits called words. </a:t>
            </a:r>
            <a:endParaRPr lang="en-US" dirty="0" smtClean="0"/>
          </a:p>
          <a:p>
            <a:pPr lvl="2">
              <a:buFont typeface="Wingdings" pitchFamily="2" charset="2"/>
              <a:buChar char="q"/>
            </a:pPr>
            <a:r>
              <a:rPr lang="en-US" dirty="0" smtClean="0"/>
              <a:t>A </a:t>
            </a:r>
            <a:r>
              <a:rPr lang="en-US" dirty="0"/>
              <a:t>word can be a group of 8 bits, 16 bits, 32 bits or 64 bits (and growing). </a:t>
            </a:r>
            <a:endParaRPr lang="en-US" dirty="0" smtClean="0"/>
          </a:p>
          <a:p>
            <a:pPr lvl="2">
              <a:buFont typeface="Wingdings" pitchFamily="2" charset="2"/>
              <a:buChar char="q"/>
            </a:pPr>
            <a:r>
              <a:rPr lang="en-US" dirty="0" smtClean="0"/>
              <a:t>If the word is 8 bits, it is referred to as a byte. </a:t>
            </a:r>
          </a:p>
          <a:p>
            <a:pPr>
              <a:buFont typeface="Wingdings" pitchFamily="2" charset="2"/>
              <a:buChar char="q"/>
            </a:pPr>
            <a:r>
              <a:rPr lang="en-US" dirty="0" smtClean="0"/>
              <a:t>The </a:t>
            </a:r>
            <a:r>
              <a:rPr lang="en-US" dirty="0"/>
              <a:t>term “byte” is so common in computer science that sometimes a 16-bit word is referred to as a 2-byte word, or a 32-bit word is referred to as a 4-byte word</a:t>
            </a:r>
            <a:endParaRPr lang="en-US" dirty="0" smtClean="0"/>
          </a:p>
          <a:p>
            <a:endParaRPr lang="en-US" dirty="0"/>
          </a:p>
          <a:p>
            <a:endParaRPr lang="en-US" dirty="0"/>
          </a:p>
        </p:txBody>
      </p:sp>
      <p:sp>
        <p:nvSpPr>
          <p:cNvPr id="3" name="Title 2"/>
          <p:cNvSpPr>
            <a:spLocks noGrp="1"/>
          </p:cNvSpPr>
          <p:nvPr>
            <p:ph type="title"/>
          </p:nvPr>
        </p:nvSpPr>
        <p:spPr/>
        <p:txBody>
          <a:bodyPr/>
          <a:lstStyle/>
          <a:p>
            <a:r>
              <a:rPr lang="en-US" dirty="0" smtClean="0"/>
              <a:t>Memory</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1143000" y="4419600"/>
            <a:ext cx="6400800" cy="1883068"/>
          </a:xfrm>
          <a:prstGeom prst="rect">
            <a:avLst/>
          </a:prstGeom>
          <a:noFill/>
          <a:ln w="9525">
            <a:noFill/>
            <a:miter lim="800000"/>
            <a:headEnd/>
            <a:tailEnd/>
          </a:ln>
          <a:effectLst/>
        </p:spPr>
      </p:pic>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buFont typeface="Wingdings" pitchFamily="2" charset="2"/>
              <a:buChar char="q"/>
            </a:pPr>
            <a:r>
              <a:rPr lang="en-US" dirty="0"/>
              <a:t>To access a word in memory requires an identifier. </a:t>
            </a:r>
            <a:endParaRPr lang="en-US" dirty="0" smtClean="0"/>
          </a:p>
          <a:p>
            <a:pPr>
              <a:buFont typeface="Wingdings" pitchFamily="2" charset="2"/>
              <a:buChar char="q"/>
            </a:pPr>
            <a:r>
              <a:rPr lang="en-US" dirty="0" smtClean="0"/>
              <a:t>Although </a:t>
            </a:r>
            <a:r>
              <a:rPr lang="en-US" dirty="0"/>
              <a:t>programmers use a name to identify a word (or a collection of words), at the hardware level each word is identified by an address. </a:t>
            </a:r>
            <a:endParaRPr lang="en-US" dirty="0" smtClean="0"/>
          </a:p>
          <a:p>
            <a:pPr>
              <a:buFont typeface="Wingdings" pitchFamily="2" charset="2"/>
              <a:buChar char="q"/>
            </a:pPr>
            <a:r>
              <a:rPr lang="en-US" dirty="0" smtClean="0"/>
              <a:t>The </a:t>
            </a:r>
            <a:r>
              <a:rPr lang="en-US" dirty="0"/>
              <a:t>total number of uniquely identifiable locations in memory is called the address space. </a:t>
            </a:r>
            <a:endParaRPr lang="en-US" dirty="0" smtClean="0"/>
          </a:p>
          <a:p>
            <a:pPr>
              <a:buFont typeface="Wingdings" pitchFamily="2" charset="2"/>
              <a:buChar char="q"/>
            </a:pPr>
            <a:r>
              <a:rPr lang="en-US" dirty="0" smtClean="0"/>
              <a:t>For </a:t>
            </a:r>
            <a:r>
              <a:rPr lang="en-US" dirty="0"/>
              <a:t>example, a memory with 64 kilobytes and a word size of 1 byte has an address space that ranges from 0 to 65,535.</a:t>
            </a:r>
          </a:p>
          <a:p>
            <a:endParaRPr lang="en-US" dirty="0"/>
          </a:p>
          <a:p>
            <a:endParaRPr lang="en-US" dirty="0"/>
          </a:p>
        </p:txBody>
      </p:sp>
      <p:sp>
        <p:nvSpPr>
          <p:cNvPr id="3" name="Title 2"/>
          <p:cNvSpPr>
            <a:spLocks noGrp="1"/>
          </p:cNvSpPr>
          <p:nvPr>
            <p:ph type="title"/>
          </p:nvPr>
        </p:nvSpPr>
        <p:spPr/>
        <p:txBody>
          <a:bodyPr/>
          <a:lstStyle/>
          <a:p>
            <a:r>
              <a:rPr lang="en-US" dirty="0" smtClean="0"/>
              <a:t>Memory</a:t>
            </a:r>
            <a:endParaRPr lang="en-US" dirty="0"/>
          </a:p>
        </p:txBody>
      </p:sp>
      <p:graphicFrame>
        <p:nvGraphicFramePr>
          <p:cNvPr id="5" name="Table 4"/>
          <p:cNvGraphicFramePr>
            <a:graphicFrameLocks noGrp="1"/>
          </p:cNvGraphicFramePr>
          <p:nvPr/>
        </p:nvGraphicFramePr>
        <p:xfrm>
          <a:off x="241299" y="3352800"/>
          <a:ext cx="8445501" cy="1854200"/>
        </p:xfrm>
        <a:graphic>
          <a:graphicData uri="http://schemas.openxmlformats.org/drawingml/2006/table">
            <a:tbl>
              <a:tblPr firstRow="1" bandRow="1">
                <a:tableStyleId>{5C22544A-7EE6-4342-B048-85BDC9FD1C3A}</a:tableStyleId>
              </a:tblPr>
              <a:tblGrid>
                <a:gridCol w="2815167"/>
                <a:gridCol w="2815167"/>
                <a:gridCol w="2815167"/>
              </a:tblGrid>
              <a:tr h="370840">
                <a:tc>
                  <a:txBody>
                    <a:bodyPr/>
                    <a:lstStyle/>
                    <a:p>
                      <a:r>
                        <a:rPr lang="en-US" dirty="0" smtClean="0"/>
                        <a:t>Unit</a:t>
                      </a:r>
                      <a:endParaRPr lang="en-US" dirty="0"/>
                    </a:p>
                  </a:txBody>
                  <a:tcPr/>
                </a:tc>
                <a:tc>
                  <a:txBody>
                    <a:bodyPr/>
                    <a:lstStyle/>
                    <a:p>
                      <a:r>
                        <a:rPr lang="en-US" dirty="0" smtClean="0"/>
                        <a:t>Exact</a:t>
                      </a:r>
                      <a:r>
                        <a:rPr lang="en-US" baseline="0" dirty="0" smtClean="0"/>
                        <a:t> Number of Bytes</a:t>
                      </a:r>
                      <a:endParaRPr lang="en-US" dirty="0"/>
                    </a:p>
                  </a:txBody>
                  <a:tcPr/>
                </a:tc>
                <a:tc>
                  <a:txBody>
                    <a:bodyPr/>
                    <a:lstStyle/>
                    <a:p>
                      <a:r>
                        <a:rPr lang="en-US" dirty="0" smtClean="0"/>
                        <a:t>Approximation</a:t>
                      </a:r>
                      <a:endParaRPr lang="en-US" dirty="0"/>
                    </a:p>
                  </a:txBody>
                  <a:tcPr/>
                </a:tc>
              </a:tr>
              <a:tr h="370840">
                <a:tc>
                  <a:txBody>
                    <a:bodyPr/>
                    <a:lstStyle/>
                    <a:p>
                      <a:r>
                        <a:rPr lang="en-US" dirty="0" smtClean="0"/>
                        <a:t>Kilo byte (KB)</a:t>
                      </a:r>
                      <a:endParaRPr lang="en-US" dirty="0"/>
                    </a:p>
                  </a:txBody>
                  <a:tcPr/>
                </a:tc>
                <a:tc>
                  <a:txBody>
                    <a:bodyPr/>
                    <a:lstStyle/>
                    <a:p>
                      <a:r>
                        <a:rPr lang="en-US" dirty="0" smtClean="0"/>
                        <a:t>2</a:t>
                      </a:r>
                      <a:r>
                        <a:rPr lang="en-US" strike="noStrike" baseline="30000" dirty="0" smtClean="0"/>
                        <a:t>10</a:t>
                      </a:r>
                      <a:r>
                        <a:rPr lang="en-US" dirty="0" smtClean="0"/>
                        <a:t>(1024) bytes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trike="noStrike" baseline="0" dirty="0" smtClean="0"/>
                        <a:t>10</a:t>
                      </a:r>
                      <a:r>
                        <a:rPr lang="en-US" strike="noStrike" baseline="30000" dirty="0" smtClean="0"/>
                        <a:t>3</a:t>
                      </a:r>
                      <a:r>
                        <a:rPr lang="en-US" dirty="0" smtClean="0"/>
                        <a:t>bytes</a:t>
                      </a:r>
                    </a:p>
                  </a:txBody>
                  <a:tcPr/>
                </a:tc>
              </a:tr>
              <a:tr h="370840">
                <a:tc>
                  <a:txBody>
                    <a:bodyPr/>
                    <a:lstStyle/>
                    <a:p>
                      <a:r>
                        <a:rPr lang="en-US" dirty="0" smtClean="0"/>
                        <a:t>Mega byte(MB)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trike="noStrike" baseline="30000" dirty="0" smtClean="0"/>
                        <a:t>20</a:t>
                      </a:r>
                      <a:r>
                        <a:rPr lang="en-US" dirty="0" smtClean="0"/>
                        <a:t>(1,048,576) bytes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trike="noStrike" baseline="0" dirty="0" smtClean="0"/>
                        <a:t>10</a:t>
                      </a:r>
                      <a:r>
                        <a:rPr lang="en-US" strike="noStrike" baseline="30000" dirty="0" smtClean="0"/>
                        <a:t>6</a:t>
                      </a:r>
                      <a:r>
                        <a:rPr lang="en-US" dirty="0" smtClean="0"/>
                        <a:t>bytes</a:t>
                      </a:r>
                    </a:p>
                  </a:txBody>
                  <a:tcPr/>
                </a:tc>
              </a:tr>
              <a:tr h="370840">
                <a:tc>
                  <a:txBody>
                    <a:bodyPr/>
                    <a:lstStyle/>
                    <a:p>
                      <a:r>
                        <a:rPr lang="en-US" dirty="0" smtClean="0"/>
                        <a:t>Giga byte(GB)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trike="noStrike" baseline="30000" dirty="0" smtClean="0"/>
                        <a:t>30</a:t>
                      </a:r>
                      <a:r>
                        <a:rPr lang="en-US" dirty="0" smtClean="0"/>
                        <a:t>(1,073,741,824) bytes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trike="noStrike" baseline="0" dirty="0" smtClean="0"/>
                        <a:t>10</a:t>
                      </a:r>
                      <a:r>
                        <a:rPr lang="en-US" strike="noStrike" baseline="30000" dirty="0" smtClean="0"/>
                        <a:t>9</a:t>
                      </a:r>
                      <a:r>
                        <a:rPr lang="en-US" dirty="0" smtClean="0"/>
                        <a:t>bytes</a:t>
                      </a:r>
                    </a:p>
                  </a:txBody>
                  <a:tcPr/>
                </a:tc>
              </a:tr>
              <a:tr h="370840">
                <a:tc>
                  <a:txBody>
                    <a:bodyPr/>
                    <a:lstStyle/>
                    <a:p>
                      <a:r>
                        <a:rPr lang="en-US" dirty="0" err="1" smtClean="0"/>
                        <a:t>Tera</a:t>
                      </a:r>
                      <a:r>
                        <a:rPr lang="en-US" dirty="0" smtClean="0"/>
                        <a:t> byte(TB)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a:t>
                      </a:r>
                      <a:r>
                        <a:rPr lang="en-US" strike="noStrike" baseline="30000" dirty="0" smtClean="0"/>
                        <a:t>40</a:t>
                      </a:r>
                      <a:r>
                        <a:rPr lang="en-US" dirty="0" smtClean="0"/>
                        <a:t>bytes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trike="noStrike" baseline="0" dirty="0" smtClean="0"/>
                        <a:t>10</a:t>
                      </a:r>
                      <a:r>
                        <a:rPr lang="en-US" strike="noStrike" baseline="30000" dirty="0" smtClean="0"/>
                        <a:t>12</a:t>
                      </a:r>
                      <a:r>
                        <a:rPr lang="en-US" dirty="0" smtClean="0"/>
                        <a:t>bytes</a:t>
                      </a:r>
                    </a:p>
                  </a:txBody>
                  <a:tcPr/>
                </a:tc>
              </a:tr>
            </a:tbl>
          </a:graphicData>
        </a:graphic>
      </p:graphicFrame>
      <p:sp>
        <p:nvSpPr>
          <p:cNvPr id="6" name="TextBox 5"/>
          <p:cNvSpPr txBox="1"/>
          <p:nvPr/>
        </p:nvSpPr>
        <p:spPr>
          <a:xfrm>
            <a:off x="2438400" y="5334000"/>
            <a:ext cx="3429000" cy="301621"/>
          </a:xfrm>
          <a:prstGeom prst="rect">
            <a:avLst/>
          </a:prstGeom>
          <a:noFill/>
        </p:spPr>
        <p:txBody>
          <a:bodyPr wrap="square" rtlCol="0">
            <a:spAutoFit/>
          </a:bodyPr>
          <a:lstStyle/>
          <a:p>
            <a:r>
              <a:rPr lang="en-US" sz="1600" b="0" dirty="0" smtClean="0"/>
              <a:t>Memory Units</a:t>
            </a: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Two main types of memory exist: </a:t>
            </a:r>
            <a:r>
              <a:rPr lang="en-US" dirty="0">
                <a:solidFill>
                  <a:schemeClr val="folHlink"/>
                </a:solidFill>
              </a:rPr>
              <a:t>RAM</a:t>
            </a:r>
            <a:r>
              <a:rPr lang="en-US" dirty="0"/>
              <a:t> and </a:t>
            </a:r>
            <a:r>
              <a:rPr lang="en-US" dirty="0">
                <a:solidFill>
                  <a:schemeClr val="folHlink"/>
                </a:solidFill>
              </a:rPr>
              <a:t>ROM</a:t>
            </a:r>
            <a:r>
              <a:rPr lang="en-US" dirty="0" smtClean="0"/>
              <a:t>.</a:t>
            </a:r>
          </a:p>
          <a:p>
            <a:endParaRPr lang="en-US" dirty="0"/>
          </a:p>
          <a:p>
            <a:pPr>
              <a:buFont typeface="Wingdings" pitchFamily="2" charset="2"/>
              <a:buChar char="q"/>
            </a:pPr>
            <a:r>
              <a:rPr lang="en-US" dirty="0"/>
              <a:t>Random access memory (RAM)</a:t>
            </a:r>
          </a:p>
          <a:p>
            <a:r>
              <a:rPr lang="en-US" dirty="0"/>
              <a:t>Static RAM (SRAM)</a:t>
            </a:r>
          </a:p>
          <a:p>
            <a:r>
              <a:rPr lang="en-US" dirty="0"/>
              <a:t>Dynamic RAM (DRAM)</a:t>
            </a:r>
          </a:p>
          <a:p>
            <a:endParaRPr lang="en-US" dirty="0"/>
          </a:p>
          <a:p>
            <a:pPr>
              <a:buFont typeface="Wingdings" pitchFamily="2" charset="2"/>
              <a:buChar char="q"/>
            </a:pPr>
            <a:r>
              <a:rPr lang="en-US" dirty="0"/>
              <a:t>Read-only memory (ROM)</a:t>
            </a:r>
          </a:p>
          <a:p>
            <a:r>
              <a:rPr lang="en-US" dirty="0"/>
              <a:t>Programmable read-only memory (PROM).</a:t>
            </a:r>
          </a:p>
          <a:p>
            <a:r>
              <a:rPr lang="en-US" dirty="0"/>
              <a:t>Erasable programmable read-only memory (EPROM).</a:t>
            </a:r>
          </a:p>
          <a:p>
            <a:r>
              <a:rPr lang="en-US" dirty="0"/>
              <a:t>Electrically erasable programmable read-only memory (EEPROM).</a:t>
            </a:r>
          </a:p>
          <a:p>
            <a:endParaRPr lang="en-US" dirty="0"/>
          </a:p>
        </p:txBody>
      </p:sp>
      <p:sp>
        <p:nvSpPr>
          <p:cNvPr id="3" name="Title 2"/>
          <p:cNvSpPr>
            <a:spLocks noGrp="1"/>
          </p:cNvSpPr>
          <p:nvPr>
            <p:ph type="title"/>
          </p:nvPr>
        </p:nvSpPr>
        <p:spPr/>
        <p:txBody>
          <a:bodyPr/>
          <a:lstStyle/>
          <a:p>
            <a:r>
              <a:rPr lang="en-US" dirty="0" smtClean="0"/>
              <a:t>Memory Types</a:t>
            </a:r>
            <a:endParaRPr lang="en-US" dirty="0"/>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2"/>
          </p:nvPr>
        </p:nvGraphicFramePr>
        <p:xfrm>
          <a:off x="1143000" y="1905000"/>
          <a:ext cx="6419850" cy="2643188"/>
        </p:xfrm>
        <a:graphic>
          <a:graphicData uri="http://schemas.openxmlformats.org/drawingml/2006/table">
            <a:tbl>
              <a:tblPr/>
              <a:tblGrid>
                <a:gridCol w="1874838"/>
                <a:gridCol w="2405062"/>
                <a:gridCol w="2139950"/>
              </a:tblGrid>
              <a:tr h="53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Type of Memory</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EB544">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What Does It Do?</a:t>
                      </a:r>
                      <a:endParaRPr kumimoji="0" lang="en-US" sz="16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EB544">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When Is It Used?</a:t>
                      </a:r>
                      <a:endParaRPr kumimoji="0" lang="en-US" sz="16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EB544">
                        <a:alpha val="50000"/>
                      </a:srgbClr>
                    </a:solidFill>
                  </a:tcPr>
                </a:tc>
              </a:tr>
              <a:tr h="1155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hlink"/>
                          </a:solidFill>
                          <a:effectLst/>
                          <a:latin typeface="Arial" pitchFamily="34" charset="0"/>
                          <a:ea typeface="Times New Roman" pitchFamily="18" charset="0"/>
                          <a:cs typeface="Arial" pitchFamily="34" charset="0"/>
                        </a:rPr>
                        <a:t>Read-only memory (ROM)</a:t>
                      </a:r>
                      <a:endParaRPr kumimoji="0" lang="en-US" sz="1600" b="0" i="0" u="none" strike="noStrike" cap="none" normalizeH="0" baseline="0" smtClean="0">
                        <a:ln>
                          <a:noFill/>
                        </a:ln>
                        <a:solidFill>
                          <a:schemeClr val="hlink"/>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Stores permanent information like telling the computer how to start up</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When you turn a computer on or off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50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hlink"/>
                          </a:solidFill>
                          <a:effectLst/>
                          <a:latin typeface="Arial" pitchFamily="34" charset="0"/>
                          <a:ea typeface="Times New Roman" pitchFamily="18" charset="0"/>
                          <a:cs typeface="Arial" pitchFamily="34" charset="0"/>
                        </a:rPr>
                        <a:t>Random-access memory (RAM)</a:t>
                      </a:r>
                      <a:endParaRPr kumimoji="0" lang="en-US" sz="1600" b="0" i="0" u="none" strike="noStrike" cap="none" normalizeH="0" baseline="0" smtClean="0">
                        <a:ln>
                          <a:noFill/>
                        </a:ln>
                        <a:solidFill>
                          <a:schemeClr val="hlink"/>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Stores temporary information when you are working in a file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When you start and use software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Title 2"/>
          <p:cNvSpPr>
            <a:spLocks noGrp="1"/>
          </p:cNvSpPr>
          <p:nvPr>
            <p:ph type="title"/>
          </p:nvPr>
        </p:nvSpPr>
        <p:spPr/>
        <p:txBody>
          <a:bodyPr/>
          <a:lstStyle/>
          <a:p>
            <a:r>
              <a:rPr lang="en-US" dirty="0" smtClean="0"/>
              <a:t>Memory Types</a:t>
            </a:r>
            <a:endParaRPr lang="en-US" dirty="0"/>
          </a:p>
        </p:txBody>
      </p: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smtClean="0"/>
              <a:t>Computer </a:t>
            </a:r>
            <a:r>
              <a:rPr lang="en-US" dirty="0"/>
              <a:t>users need a lot of memory, especially memory that is very fast and inexpensive. This demand is not always possible to satisfy—very fast memory is usually not cheap. A compromise needs to be made. The solution is hierarchical levels of memory.</a:t>
            </a:r>
          </a:p>
        </p:txBody>
      </p:sp>
      <p:sp>
        <p:nvSpPr>
          <p:cNvPr id="3" name="Title 2"/>
          <p:cNvSpPr>
            <a:spLocks noGrp="1"/>
          </p:cNvSpPr>
          <p:nvPr>
            <p:ph type="title"/>
          </p:nvPr>
        </p:nvSpPr>
        <p:spPr/>
        <p:txBody>
          <a:bodyPr/>
          <a:lstStyle/>
          <a:p>
            <a:r>
              <a:rPr lang="en-US" dirty="0" smtClean="0"/>
              <a:t>Memory Hierarchy</a:t>
            </a:r>
            <a:endParaRPr lang="en-US" dirty="0"/>
          </a:p>
        </p:txBody>
      </p:sp>
      <p:pic>
        <p:nvPicPr>
          <p:cNvPr id="4" name="Picture 9"/>
          <p:cNvPicPr>
            <a:picLocks noChangeAspect="1" noChangeArrowheads="1"/>
          </p:cNvPicPr>
          <p:nvPr/>
        </p:nvPicPr>
        <p:blipFill>
          <a:blip r:embed="rId2" cstate="print"/>
          <a:srcRect/>
          <a:stretch>
            <a:fillRect/>
          </a:stretch>
        </p:blipFill>
        <p:spPr bwMode="auto">
          <a:xfrm>
            <a:off x="1600200" y="2590800"/>
            <a:ext cx="5786437" cy="2840038"/>
          </a:xfrm>
          <a:prstGeom prst="rect">
            <a:avLst/>
          </a:prstGeom>
          <a:noFill/>
          <a:ln w="9525">
            <a:noFill/>
            <a:miter lim="800000"/>
            <a:headEnd/>
            <a:tailEnd/>
          </a:ln>
          <a:effectLst/>
        </p:spPr>
      </p:pic>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Cache memory is faster than main memory, but slower than the CPU and its registers. Cache memory, which is normally small in size, is placed between the CPU and main memory</a:t>
            </a:r>
          </a:p>
        </p:txBody>
      </p:sp>
      <p:sp>
        <p:nvSpPr>
          <p:cNvPr id="3" name="Title 2"/>
          <p:cNvSpPr>
            <a:spLocks noGrp="1"/>
          </p:cNvSpPr>
          <p:nvPr>
            <p:ph type="title"/>
          </p:nvPr>
        </p:nvSpPr>
        <p:spPr/>
        <p:txBody>
          <a:bodyPr/>
          <a:lstStyle/>
          <a:p>
            <a:r>
              <a:rPr lang="en-US" dirty="0" smtClean="0"/>
              <a:t>Cache Memory</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398588" y="2874963"/>
            <a:ext cx="6297612" cy="2687637"/>
          </a:xfrm>
          <a:prstGeom prst="rect">
            <a:avLst/>
          </a:prstGeom>
          <a:noFill/>
          <a:ln w="9525">
            <a:noFill/>
            <a:miter lim="800000"/>
            <a:headEnd/>
            <a:tailEnd/>
          </a:ln>
          <a:effectLst/>
        </p:spPr>
      </p:pic>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a:t>
            </a:r>
            <a:endParaRPr lang="en-US" dirty="0"/>
          </a:p>
        </p:txBody>
      </p:sp>
      <p:sp>
        <p:nvSpPr>
          <p:cNvPr id="5" name="TextBox 4"/>
          <p:cNvSpPr txBox="1"/>
          <p:nvPr/>
        </p:nvSpPr>
        <p:spPr>
          <a:xfrm>
            <a:off x="241300" y="1143000"/>
            <a:ext cx="8293100" cy="720197"/>
          </a:xfrm>
          <a:prstGeom prst="rect">
            <a:avLst/>
          </a:prstGeom>
          <a:noFill/>
        </p:spPr>
        <p:txBody>
          <a:bodyPr wrap="square" rtlCol="0">
            <a:spAutoFit/>
          </a:bodyPr>
          <a:lstStyle/>
          <a:p>
            <a:pPr algn="l"/>
            <a:r>
              <a:rPr lang="en-US" sz="1600" b="0" dirty="0" smtClean="0">
                <a:solidFill>
                  <a:schemeClr val="accent1"/>
                </a:solidFill>
              </a:rPr>
              <a:t>Example 1</a:t>
            </a:r>
          </a:p>
          <a:p>
            <a:pPr algn="l"/>
            <a:r>
              <a:rPr lang="en-US" sz="1600" b="0" dirty="0" smtClean="0"/>
              <a:t>A computer has 32 MB (megabytes) of memory. How many bits are needed to address any single byte in memory?</a:t>
            </a:r>
          </a:p>
        </p:txBody>
      </p:sp>
      <p:sp>
        <p:nvSpPr>
          <p:cNvPr id="7" name="TextBox 6"/>
          <p:cNvSpPr txBox="1"/>
          <p:nvPr/>
        </p:nvSpPr>
        <p:spPr>
          <a:xfrm>
            <a:off x="241185" y="2057400"/>
            <a:ext cx="8521815" cy="720197"/>
          </a:xfrm>
          <a:prstGeom prst="rect">
            <a:avLst/>
          </a:prstGeom>
          <a:noFill/>
        </p:spPr>
        <p:txBody>
          <a:bodyPr wrap="square" rtlCol="0">
            <a:spAutoFit/>
          </a:bodyPr>
          <a:lstStyle/>
          <a:p>
            <a:pPr algn="l"/>
            <a:r>
              <a:rPr lang="en-US" sz="1600" b="0" dirty="0" smtClean="0">
                <a:solidFill>
                  <a:schemeClr val="accent1"/>
                </a:solidFill>
              </a:rPr>
              <a:t>Solution</a:t>
            </a:r>
          </a:p>
          <a:p>
            <a:pPr algn="l"/>
            <a:r>
              <a:rPr lang="en-US" sz="1600" b="0" dirty="0" smtClean="0"/>
              <a:t>The memory address space is 32 MB, or 225 (25 × 220). This means that we need log2 225, or 25 bits, to address each byte.</a:t>
            </a:r>
          </a:p>
        </p:txBody>
      </p:sp>
      <p:sp>
        <p:nvSpPr>
          <p:cNvPr id="8" name="TextBox 7"/>
          <p:cNvSpPr txBox="1"/>
          <p:nvPr/>
        </p:nvSpPr>
        <p:spPr>
          <a:xfrm>
            <a:off x="241300" y="3048000"/>
            <a:ext cx="8521700" cy="720197"/>
          </a:xfrm>
          <a:prstGeom prst="rect">
            <a:avLst/>
          </a:prstGeom>
          <a:noFill/>
        </p:spPr>
        <p:txBody>
          <a:bodyPr wrap="square" rtlCol="0">
            <a:spAutoFit/>
          </a:bodyPr>
          <a:lstStyle/>
          <a:p>
            <a:pPr algn="l"/>
            <a:r>
              <a:rPr lang="en-US" sz="1600" b="0" dirty="0" smtClean="0">
                <a:solidFill>
                  <a:schemeClr val="accent1"/>
                </a:solidFill>
              </a:rPr>
              <a:t>Example 2</a:t>
            </a:r>
          </a:p>
          <a:p>
            <a:pPr algn="l"/>
            <a:r>
              <a:rPr lang="en-US" sz="1600" b="0" dirty="0" smtClean="0"/>
              <a:t>A computer has 128 MB of memory. Each word in this computer is eight bytes. How many bits are needed to address any single word in memory?</a:t>
            </a:r>
          </a:p>
        </p:txBody>
      </p:sp>
      <p:sp>
        <p:nvSpPr>
          <p:cNvPr id="10" name="TextBox 9"/>
          <p:cNvSpPr txBox="1"/>
          <p:nvPr/>
        </p:nvSpPr>
        <p:spPr>
          <a:xfrm>
            <a:off x="241185" y="3962400"/>
            <a:ext cx="8686800" cy="929485"/>
          </a:xfrm>
          <a:prstGeom prst="rect">
            <a:avLst/>
          </a:prstGeom>
          <a:noFill/>
        </p:spPr>
        <p:txBody>
          <a:bodyPr wrap="square" rtlCol="0">
            <a:spAutoFit/>
          </a:bodyPr>
          <a:lstStyle/>
          <a:p>
            <a:pPr algn="l"/>
            <a:r>
              <a:rPr lang="en-US" sz="1600" b="0" dirty="0" smtClean="0">
                <a:solidFill>
                  <a:schemeClr val="accent1"/>
                </a:solidFill>
              </a:rPr>
              <a:t>Solution</a:t>
            </a:r>
          </a:p>
          <a:p>
            <a:pPr algn="l"/>
            <a:r>
              <a:rPr lang="en-US" sz="1600" b="0" dirty="0" smtClean="0"/>
              <a:t>The memory address space is 128 MB, which means 227. However, each word is eight (23) bytes, which means that we have 224 words. This means that we need log2 224, or 24 bits, to address each word.</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charset="0"/>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third major subsystem in a computer is the collection of devices referred to as the input/output (I/O) subsystem. </a:t>
            </a:r>
            <a:endParaRPr lang="en-US" dirty="0" smtClean="0"/>
          </a:p>
          <a:p>
            <a:endParaRPr lang="en-US" dirty="0" smtClean="0"/>
          </a:p>
          <a:p>
            <a:r>
              <a:rPr lang="en-US" dirty="0" smtClean="0"/>
              <a:t>This </a:t>
            </a:r>
            <a:r>
              <a:rPr lang="en-US" dirty="0"/>
              <a:t>subsystem allows a computer to communicate with the outside world and to store programs and data even when the power is off. </a:t>
            </a:r>
            <a:endParaRPr lang="en-US" dirty="0" smtClean="0"/>
          </a:p>
          <a:p>
            <a:endParaRPr lang="en-US" dirty="0" smtClean="0"/>
          </a:p>
          <a:p>
            <a:r>
              <a:rPr lang="en-US" dirty="0" smtClean="0"/>
              <a:t>Input/output </a:t>
            </a:r>
            <a:r>
              <a:rPr lang="en-US" dirty="0"/>
              <a:t>devices can be divided into two broad </a:t>
            </a:r>
            <a:r>
              <a:rPr lang="en-US" dirty="0" smtClean="0"/>
              <a:t>categories</a:t>
            </a:r>
          </a:p>
          <a:p>
            <a:endParaRPr lang="en-US" dirty="0" smtClean="0"/>
          </a:p>
          <a:p>
            <a:pPr>
              <a:buFont typeface="Wingdings" pitchFamily="2" charset="2"/>
              <a:buChar char="q"/>
            </a:pPr>
            <a:r>
              <a:rPr lang="en-US" dirty="0" smtClean="0"/>
              <a:t>non-storage </a:t>
            </a:r>
          </a:p>
          <a:p>
            <a:pPr>
              <a:buFont typeface="Wingdings" pitchFamily="2" charset="2"/>
              <a:buChar char="q"/>
            </a:pPr>
            <a:endParaRPr lang="en-US" dirty="0" smtClean="0"/>
          </a:p>
          <a:p>
            <a:pPr>
              <a:buFont typeface="Wingdings" pitchFamily="2" charset="2"/>
              <a:buChar char="q"/>
            </a:pPr>
            <a:r>
              <a:rPr lang="en-US" dirty="0" smtClean="0"/>
              <a:t>storage </a:t>
            </a:r>
            <a:r>
              <a:rPr lang="en-US" dirty="0"/>
              <a:t>devices.</a:t>
            </a:r>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I/O Device</a:t>
            </a:r>
            <a:endParaRPr lang="en-US" dirty="0"/>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9888" name="Group 64"/>
          <p:cNvGraphicFramePr>
            <a:graphicFrameLocks noGrp="1"/>
          </p:cNvGraphicFramePr>
          <p:nvPr>
            <p:ph type="tbl" idx="1"/>
          </p:nvPr>
        </p:nvGraphicFramePr>
        <p:xfrm>
          <a:off x="241300" y="990600"/>
          <a:ext cx="8686800" cy="3078159"/>
        </p:xfrm>
        <a:graphic>
          <a:graphicData uri="http://schemas.openxmlformats.org/drawingml/2006/table">
            <a:tbl>
              <a:tblPr/>
              <a:tblGrid>
                <a:gridCol w="742232"/>
                <a:gridCol w="7944568"/>
              </a:tblGrid>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sz="1800" b="1" i="0" u="none" strike="noStrike" cap="none" normalizeH="0" baseline="0" dirty="0" smtClean="0">
                          <a:ln>
                            <a:noFill/>
                          </a:ln>
                          <a:solidFill>
                            <a:schemeClr val="bg1"/>
                          </a:solidFill>
                          <a:effectLst/>
                          <a:latin typeface="Arial" charset="0"/>
                        </a:rPr>
                        <a:t>1</a:t>
                      </a: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bg1"/>
                          </a:solidFill>
                          <a:effectLst/>
                          <a:latin typeface="Arial" charset="0"/>
                        </a:rPr>
                        <a:t>History of Computer</a:t>
                      </a: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2</a:t>
                      </a: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3</a:t>
                      </a: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4</a:t>
                      </a: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89826" name="Rectangle 2"/>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Non-storage devices allow the CPU/memory to communicate with the outside world, but they cannot store information</a:t>
            </a:r>
            <a:r>
              <a:rPr lang="en-US" dirty="0" smtClean="0"/>
              <a:t>.</a:t>
            </a:r>
          </a:p>
          <a:p>
            <a:endParaRPr lang="en-US" dirty="0"/>
          </a:p>
          <a:p>
            <a:pPr>
              <a:buFont typeface="Wingdings" pitchFamily="2" charset="2"/>
              <a:buChar char="q"/>
            </a:pPr>
            <a:r>
              <a:rPr lang="en-US" dirty="0"/>
              <a:t>Keyboard</a:t>
            </a:r>
          </a:p>
          <a:p>
            <a:pPr>
              <a:buFont typeface="Wingdings" pitchFamily="2" charset="2"/>
              <a:buChar char="q"/>
            </a:pPr>
            <a:r>
              <a:rPr lang="en-US" dirty="0"/>
              <a:t>Mouse</a:t>
            </a:r>
          </a:p>
          <a:p>
            <a:pPr>
              <a:buFont typeface="Wingdings" pitchFamily="2" charset="2"/>
              <a:buChar char="q"/>
            </a:pPr>
            <a:r>
              <a:rPr lang="en-US" dirty="0"/>
              <a:t>Monitor</a:t>
            </a:r>
          </a:p>
          <a:p>
            <a:pPr>
              <a:buFont typeface="Wingdings" pitchFamily="2" charset="2"/>
              <a:buChar char="q"/>
            </a:pPr>
            <a:r>
              <a:rPr lang="en-US" dirty="0"/>
              <a:t>Printer</a:t>
            </a:r>
          </a:p>
          <a:p>
            <a:pPr>
              <a:buFont typeface="Wingdings" pitchFamily="2" charset="2"/>
              <a:buChar char="q"/>
            </a:pPr>
            <a:r>
              <a:rPr lang="en-US" dirty="0"/>
              <a:t>Scanner</a:t>
            </a:r>
          </a:p>
        </p:txBody>
      </p:sp>
      <p:sp>
        <p:nvSpPr>
          <p:cNvPr id="3" name="Title 2"/>
          <p:cNvSpPr>
            <a:spLocks noGrp="1"/>
          </p:cNvSpPr>
          <p:nvPr>
            <p:ph type="title"/>
          </p:nvPr>
        </p:nvSpPr>
        <p:spPr/>
        <p:txBody>
          <a:bodyPr/>
          <a:lstStyle/>
          <a:p>
            <a:r>
              <a:rPr lang="en-US" dirty="0" smtClean="0"/>
              <a:t>Non-storage Devices</a:t>
            </a:r>
            <a:endParaRPr lang="en-US" dirty="0"/>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Storage devices, although classified as I/O devices, can store large amounts of information to be retrieved at a later time. </a:t>
            </a:r>
            <a:endParaRPr lang="en-US" dirty="0" smtClean="0"/>
          </a:p>
          <a:p>
            <a:endParaRPr lang="en-US" dirty="0" smtClean="0"/>
          </a:p>
          <a:p>
            <a:r>
              <a:rPr lang="en-US" dirty="0" smtClean="0"/>
              <a:t>They </a:t>
            </a:r>
            <a:r>
              <a:rPr lang="en-US" dirty="0"/>
              <a:t>are cheaper than main memory, and their contents are nonvolatile—that is, not erased when the power is turned off. </a:t>
            </a:r>
            <a:endParaRPr lang="en-US" dirty="0" smtClean="0"/>
          </a:p>
          <a:p>
            <a:endParaRPr lang="en-US" dirty="0"/>
          </a:p>
          <a:p>
            <a:r>
              <a:rPr lang="en-US" dirty="0" smtClean="0"/>
              <a:t>They </a:t>
            </a:r>
            <a:r>
              <a:rPr lang="en-US" dirty="0"/>
              <a:t>are sometimes referred to as auxiliary storage devices. </a:t>
            </a:r>
            <a:endParaRPr lang="en-US" dirty="0" smtClean="0"/>
          </a:p>
          <a:p>
            <a:endParaRPr lang="en-US" dirty="0"/>
          </a:p>
          <a:p>
            <a:r>
              <a:rPr lang="en-US" dirty="0" smtClean="0"/>
              <a:t>We </a:t>
            </a:r>
            <a:r>
              <a:rPr lang="en-US" dirty="0"/>
              <a:t>can categorize them as </a:t>
            </a:r>
            <a:r>
              <a:rPr lang="en-US" dirty="0" smtClean="0"/>
              <a:t>either</a:t>
            </a:r>
          </a:p>
          <a:p>
            <a:pPr>
              <a:buFont typeface="Wingdings" pitchFamily="2" charset="2"/>
              <a:buChar char="q"/>
            </a:pPr>
            <a:r>
              <a:rPr lang="en-US" dirty="0" smtClean="0"/>
              <a:t>Magnetic</a:t>
            </a:r>
          </a:p>
          <a:p>
            <a:pPr>
              <a:buFont typeface="Wingdings" pitchFamily="2" charset="2"/>
              <a:buChar char="q"/>
            </a:pPr>
            <a:r>
              <a:rPr lang="en-US" dirty="0" smtClean="0"/>
              <a:t>Optical</a:t>
            </a:r>
          </a:p>
          <a:p>
            <a:endParaRPr lang="en-US" dirty="0"/>
          </a:p>
        </p:txBody>
      </p:sp>
      <p:sp>
        <p:nvSpPr>
          <p:cNvPr id="3" name="Title 2"/>
          <p:cNvSpPr>
            <a:spLocks noGrp="1"/>
          </p:cNvSpPr>
          <p:nvPr>
            <p:ph type="title"/>
          </p:nvPr>
        </p:nvSpPr>
        <p:spPr/>
        <p:txBody>
          <a:bodyPr/>
          <a:lstStyle/>
          <a:p>
            <a:r>
              <a:rPr lang="en-US" dirty="0" smtClean="0"/>
              <a:t>Storage Devices</a:t>
            </a:r>
            <a:endParaRPr lang="en-US" dirty="0"/>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Magnetic Disk</a:t>
            </a:r>
            <a:endParaRPr lang="en-US" dirty="0"/>
          </a:p>
        </p:txBody>
      </p:sp>
      <p:pic>
        <p:nvPicPr>
          <p:cNvPr id="4" name="Picture 5"/>
          <p:cNvPicPr>
            <a:picLocks noGrp="1" noChangeAspect="1" noChangeArrowheads="1"/>
          </p:cNvPicPr>
          <p:nvPr>
            <p:ph idx="12"/>
          </p:nvPr>
        </p:nvPicPr>
        <p:blipFill>
          <a:blip r:embed="rId2" cstate="print"/>
          <a:srcRect/>
          <a:stretch>
            <a:fillRect/>
          </a:stretch>
        </p:blipFill>
        <p:spPr bwMode="auto">
          <a:xfrm>
            <a:off x="241300" y="832778"/>
            <a:ext cx="8686800" cy="2367622"/>
          </a:xfrm>
          <a:prstGeom prst="rect">
            <a:avLst/>
          </a:prstGeom>
          <a:noFill/>
          <a:ln w="9525">
            <a:noFill/>
            <a:miter lim="800000"/>
            <a:headEnd/>
            <a:tailEnd/>
          </a:ln>
          <a:effectLst/>
        </p:spPr>
      </p:pic>
      <p:sp>
        <p:nvSpPr>
          <p:cNvPr id="5" name="TextBox 4"/>
          <p:cNvSpPr txBox="1"/>
          <p:nvPr/>
        </p:nvSpPr>
        <p:spPr>
          <a:xfrm>
            <a:off x="3048000" y="3129622"/>
            <a:ext cx="2286000" cy="301621"/>
          </a:xfrm>
          <a:prstGeom prst="rect">
            <a:avLst/>
          </a:prstGeom>
          <a:noFill/>
        </p:spPr>
        <p:txBody>
          <a:bodyPr wrap="square" rtlCol="0">
            <a:spAutoFit/>
          </a:bodyPr>
          <a:lstStyle/>
          <a:p>
            <a:r>
              <a:rPr lang="en-US" sz="1600" b="0" dirty="0" smtClean="0"/>
              <a:t>A magnetic disk</a:t>
            </a:r>
          </a:p>
        </p:txBody>
      </p:sp>
      <p:pic>
        <p:nvPicPr>
          <p:cNvPr id="40962" name="Picture 2" descr="Cylinder, head, and sector of a hard drive."/>
          <p:cNvPicPr>
            <a:picLocks noChangeAspect="1" noChangeArrowheads="1"/>
          </p:cNvPicPr>
          <p:nvPr/>
        </p:nvPicPr>
        <p:blipFill>
          <a:blip r:embed="rId3" cstate="print"/>
          <a:srcRect/>
          <a:stretch>
            <a:fillRect/>
          </a:stretch>
        </p:blipFill>
        <p:spPr bwMode="auto">
          <a:xfrm>
            <a:off x="381000" y="3594100"/>
            <a:ext cx="2286000" cy="2463801"/>
          </a:xfrm>
          <a:prstGeom prst="rect">
            <a:avLst/>
          </a:prstGeom>
          <a:noFill/>
        </p:spPr>
      </p:pic>
      <p:sp>
        <p:nvSpPr>
          <p:cNvPr id="7" name="TextBox 6"/>
          <p:cNvSpPr txBox="1"/>
          <p:nvPr/>
        </p:nvSpPr>
        <p:spPr>
          <a:xfrm>
            <a:off x="3276600" y="4163486"/>
            <a:ext cx="5410200" cy="1138773"/>
          </a:xfrm>
          <a:prstGeom prst="rect">
            <a:avLst/>
          </a:prstGeom>
          <a:noFill/>
        </p:spPr>
        <p:txBody>
          <a:bodyPr wrap="square" rtlCol="0">
            <a:spAutoFit/>
          </a:bodyPr>
          <a:lstStyle/>
          <a:p>
            <a:pPr algn="l">
              <a:buFont typeface="Wingdings" pitchFamily="2" charset="2"/>
              <a:buChar char="q"/>
            </a:pPr>
            <a:r>
              <a:rPr lang="en-US" sz="1600" b="0" dirty="0" smtClean="0"/>
              <a:t>Cylinders</a:t>
            </a:r>
          </a:p>
          <a:p>
            <a:pPr algn="l">
              <a:buFont typeface="Wingdings" pitchFamily="2" charset="2"/>
              <a:buChar char="q"/>
            </a:pPr>
            <a:endParaRPr lang="en-US" sz="1600" b="0" dirty="0" smtClean="0"/>
          </a:p>
          <a:p>
            <a:pPr algn="l">
              <a:buFont typeface="Wingdings" pitchFamily="2" charset="2"/>
              <a:buChar char="q"/>
            </a:pPr>
            <a:r>
              <a:rPr lang="en-US" sz="1600" b="0" dirty="0" smtClean="0"/>
              <a:t>Tracks</a:t>
            </a:r>
          </a:p>
          <a:p>
            <a:pPr algn="l">
              <a:buFont typeface="Wingdings" pitchFamily="2" charset="2"/>
              <a:buChar char="q"/>
            </a:pPr>
            <a:endParaRPr lang="en-US" sz="1600" b="0" dirty="0" smtClean="0"/>
          </a:p>
          <a:p>
            <a:pPr algn="l">
              <a:buFont typeface="Wingdings" pitchFamily="2" charset="2"/>
              <a:buChar char="q"/>
            </a:pPr>
            <a:r>
              <a:rPr lang="en-US" sz="1600" b="0" dirty="0" smtClean="0"/>
              <a:t>Sectors</a:t>
            </a: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Optical Disk</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1447800" y="990600"/>
            <a:ext cx="5470432" cy="5029200"/>
          </a:xfrm>
          <a:prstGeom prst="rect">
            <a:avLst/>
          </a:prstGeom>
          <a:noFill/>
          <a:ln w="9525">
            <a:noFill/>
            <a:miter lim="800000"/>
            <a:headEnd/>
            <a:tailEnd/>
          </a:ln>
          <a:effectLst/>
        </p:spPr>
      </p:pic>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2"/>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charset="0"/>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The CPU and memory are normally connected by three groups of connections, each called a bus: </a:t>
            </a:r>
            <a:endParaRPr lang="en-US" dirty="0" smtClean="0"/>
          </a:p>
          <a:p>
            <a:pPr>
              <a:buFont typeface="Wingdings" pitchFamily="2" charset="2"/>
              <a:buChar char="q"/>
            </a:pPr>
            <a:r>
              <a:rPr lang="en-US" dirty="0" smtClean="0"/>
              <a:t>data bus</a:t>
            </a:r>
          </a:p>
          <a:p>
            <a:pPr>
              <a:buFont typeface="Wingdings" pitchFamily="2" charset="2"/>
              <a:buChar char="q"/>
            </a:pPr>
            <a:r>
              <a:rPr lang="en-US" dirty="0" smtClean="0"/>
              <a:t>address bus</a:t>
            </a:r>
          </a:p>
          <a:p>
            <a:pPr>
              <a:buFont typeface="Wingdings" pitchFamily="2" charset="2"/>
              <a:buChar char="q"/>
            </a:pPr>
            <a:r>
              <a:rPr lang="en-US" dirty="0" smtClean="0"/>
              <a:t>control bus</a:t>
            </a:r>
            <a:endParaRPr lang="en-US" dirty="0"/>
          </a:p>
        </p:txBody>
      </p:sp>
      <p:sp>
        <p:nvSpPr>
          <p:cNvPr id="3" name="Title 2"/>
          <p:cNvSpPr>
            <a:spLocks noGrp="1"/>
          </p:cNvSpPr>
          <p:nvPr>
            <p:ph type="title"/>
          </p:nvPr>
        </p:nvSpPr>
        <p:spPr/>
        <p:txBody>
          <a:bodyPr/>
          <a:lstStyle/>
          <a:p>
            <a:r>
              <a:rPr lang="en-US" dirty="0" smtClean="0"/>
              <a:t>Connecting CPU and memory</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381000" y="2774950"/>
            <a:ext cx="8262937" cy="1917700"/>
          </a:xfrm>
          <a:prstGeom prst="rect">
            <a:avLst/>
          </a:prstGeom>
          <a:noFill/>
          <a:ln w="9525">
            <a:noFill/>
            <a:miter lim="800000"/>
            <a:headEnd/>
            <a:tailEnd/>
          </a:ln>
          <a:effectLst/>
        </p:spPr>
      </p:pic>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buFont typeface="Wingdings" pitchFamily="2" charset="2"/>
              <a:buChar char="q"/>
            </a:pPr>
            <a:r>
              <a:rPr lang="en-US" dirty="0"/>
              <a:t>Address Bus: It is a group of wires or lines that are used to transfer the addresses of Memory or I/O devices. </a:t>
            </a:r>
          </a:p>
          <a:p>
            <a:pPr>
              <a:buFont typeface="Wingdings" pitchFamily="2" charset="2"/>
              <a:buChar char="q"/>
            </a:pPr>
            <a:endParaRPr lang="en-US" dirty="0"/>
          </a:p>
          <a:p>
            <a:pPr>
              <a:buFont typeface="Wingdings" pitchFamily="2" charset="2"/>
              <a:buChar char="q"/>
            </a:pPr>
            <a:r>
              <a:rPr lang="en-US" dirty="0"/>
              <a:t>Data Bus: As name tells that it is used to transfer data within Microprocessor and Memory/Input or Output devices. It is bidirectional as Microprocessor requires to send or receive data. The data bus also works as address bus when multiplexed with lower order address bus. </a:t>
            </a:r>
          </a:p>
          <a:p>
            <a:pPr>
              <a:buFont typeface="Wingdings" pitchFamily="2" charset="2"/>
              <a:buChar char="q"/>
            </a:pPr>
            <a:endParaRPr lang="en-US" dirty="0"/>
          </a:p>
          <a:p>
            <a:pPr>
              <a:buFont typeface="Wingdings" pitchFamily="2" charset="2"/>
              <a:buChar char="q"/>
            </a:pPr>
            <a:r>
              <a:rPr lang="en-US" dirty="0"/>
              <a:t>Control Bus: Microprocessor uses control bus to process data, that is what to do with the selected memory location. Some control signals are Read, Write and </a:t>
            </a:r>
            <a:r>
              <a:rPr lang="en-US" dirty="0" smtClean="0"/>
              <a:t>OP code </a:t>
            </a:r>
            <a:r>
              <a:rPr lang="en-US" dirty="0"/>
              <a:t>fetch etc. Various operations are performed by microprocessor with the help of control bus. This is a dedicated bus, because all timing signals are generated according to control signal.</a:t>
            </a:r>
          </a:p>
          <a:p>
            <a:endParaRPr lang="en-US" dirty="0"/>
          </a:p>
        </p:txBody>
      </p:sp>
      <p:sp>
        <p:nvSpPr>
          <p:cNvPr id="3" name="Title 2"/>
          <p:cNvSpPr>
            <a:spLocks noGrp="1"/>
          </p:cNvSpPr>
          <p:nvPr>
            <p:ph type="title"/>
          </p:nvPr>
        </p:nvSpPr>
        <p:spPr/>
        <p:txBody>
          <a:bodyPr/>
          <a:lstStyle/>
          <a:p>
            <a:r>
              <a:rPr lang="en-US" dirty="0" smtClean="0"/>
              <a:t>Bus</a:t>
            </a:r>
            <a:endParaRPr lang="en-US" dirty="0"/>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I/O devices cannot be connected directly to the buses that connect the CPU and memory, because the nature of I/O devices is different from the nature of CPU and memory. </a:t>
            </a:r>
            <a:endParaRPr lang="en-US" dirty="0" smtClean="0"/>
          </a:p>
          <a:p>
            <a:r>
              <a:rPr lang="en-US" dirty="0" smtClean="0"/>
              <a:t>I/O </a:t>
            </a:r>
            <a:r>
              <a:rPr lang="en-US" dirty="0"/>
              <a:t>devices are electromechanical, magnetic, or optical devices, whereas the CPU and memory are electronic devices. I/O devices also operate at a much slower speed than the CPU/memory. There is a need for some sort of intermediary</a:t>
            </a:r>
          </a:p>
          <a:p>
            <a:r>
              <a:rPr lang="en-US" dirty="0"/>
              <a:t>to handle this difference. </a:t>
            </a:r>
            <a:endParaRPr lang="en-US" dirty="0" smtClean="0"/>
          </a:p>
          <a:p>
            <a:r>
              <a:rPr lang="en-US" dirty="0" smtClean="0"/>
              <a:t>Input/output </a:t>
            </a:r>
            <a:r>
              <a:rPr lang="en-US" dirty="0"/>
              <a:t>devices are therefore attached to the buses through input/output controllers or interfaces. There is one specific controller for each input/output </a:t>
            </a:r>
            <a:r>
              <a:rPr lang="en-US" dirty="0" smtClean="0"/>
              <a:t>device.</a:t>
            </a:r>
            <a:endParaRPr lang="en-US" dirty="0"/>
          </a:p>
          <a:p>
            <a:endParaRPr lang="en-US" dirty="0"/>
          </a:p>
        </p:txBody>
      </p:sp>
      <p:sp>
        <p:nvSpPr>
          <p:cNvPr id="3" name="Title 2"/>
          <p:cNvSpPr>
            <a:spLocks noGrp="1"/>
          </p:cNvSpPr>
          <p:nvPr>
            <p:ph type="title"/>
          </p:nvPr>
        </p:nvSpPr>
        <p:spPr/>
        <p:txBody>
          <a:bodyPr/>
          <a:lstStyle/>
          <a:p>
            <a:r>
              <a:rPr lang="en-US" dirty="0" smtClean="0"/>
              <a:t>Connecting I/O Devices</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1371600" y="3810000"/>
            <a:ext cx="5549900" cy="2389555"/>
          </a:xfrm>
          <a:prstGeom prst="rect">
            <a:avLst/>
          </a:prstGeom>
          <a:noFill/>
          <a:ln w="9525">
            <a:noFill/>
            <a:miter lim="800000"/>
            <a:headEnd/>
            <a:tailEnd/>
          </a:ln>
          <a:effectLst/>
        </p:spPr>
      </p:pic>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Connecting I/O Devices</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676400" y="990601"/>
            <a:ext cx="4535487" cy="2317352"/>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457200" y="3429000"/>
            <a:ext cx="4005262" cy="2743962"/>
          </a:xfrm>
          <a:prstGeom prst="rect">
            <a:avLst/>
          </a:prstGeom>
          <a:noFill/>
          <a:ln w="9525">
            <a:noFill/>
            <a:miter lim="800000"/>
            <a:headEnd/>
            <a:tailEnd/>
          </a:ln>
          <a:effectLst/>
        </p:spPr>
      </p:pic>
      <p:pic>
        <p:nvPicPr>
          <p:cNvPr id="6" name="Picture 4"/>
          <p:cNvPicPr>
            <a:picLocks noGrp="1" noChangeAspect="1" noChangeArrowheads="1"/>
          </p:cNvPicPr>
          <p:nvPr>
            <p:ph idx="12"/>
          </p:nvPr>
        </p:nvPicPr>
        <p:blipFill>
          <a:blip r:embed="rId4" cstate="print"/>
          <a:srcRect/>
          <a:stretch>
            <a:fillRect/>
          </a:stretch>
        </p:blipFill>
        <p:spPr bwMode="auto">
          <a:xfrm>
            <a:off x="4800600" y="3429000"/>
            <a:ext cx="3873500" cy="2091539"/>
          </a:xfrm>
          <a:prstGeom prst="rect">
            <a:avLst/>
          </a:prstGeom>
          <a:noFill/>
          <a:ln w="9525">
            <a:noFill/>
            <a:miter lim="800000"/>
            <a:headEnd/>
            <a:tailEnd/>
          </a:ln>
          <a:effectLst/>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CPU usually uses the same bus to read data from or write data to main memory and I/O device. </a:t>
            </a:r>
            <a:endParaRPr lang="en-US" dirty="0" smtClean="0"/>
          </a:p>
          <a:p>
            <a:endParaRPr lang="en-US" dirty="0"/>
          </a:p>
          <a:p>
            <a:r>
              <a:rPr lang="en-US" dirty="0"/>
              <a:t>The only difference is the instruction. If the instruction refers to a word in main memory, data transfer is between main memory and the CPU. If the instruction identifies an I/O device, data transfer is between the I/O device and the CPU. </a:t>
            </a:r>
            <a:endParaRPr lang="en-US" dirty="0" smtClean="0"/>
          </a:p>
          <a:p>
            <a:endParaRPr lang="en-US" dirty="0"/>
          </a:p>
          <a:p>
            <a:r>
              <a:rPr lang="en-US" dirty="0"/>
              <a:t>There are two methods for handling the addressing of I/O devices: isolated I/O and memory-mapped I/O.</a:t>
            </a:r>
          </a:p>
        </p:txBody>
      </p:sp>
      <p:sp>
        <p:nvSpPr>
          <p:cNvPr id="3" name="Title 2"/>
          <p:cNvSpPr>
            <a:spLocks noGrp="1"/>
          </p:cNvSpPr>
          <p:nvPr>
            <p:ph type="title"/>
          </p:nvPr>
        </p:nvSpPr>
        <p:spPr/>
        <p:txBody>
          <a:bodyPr/>
          <a:lstStyle/>
          <a:p>
            <a:r>
              <a:rPr lang="en-US" dirty="0" smtClean="0"/>
              <a:t>Addressing input/output devices</a:t>
            </a:r>
            <a:endParaRPr lang="en-US" dirty="0"/>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1026"/>
          <p:cNvSpPr>
            <a:spLocks noGrp="1" noChangeArrowheads="1"/>
          </p:cNvSpPr>
          <p:nvPr>
            <p:ph type="title"/>
          </p:nvPr>
        </p:nvSpPr>
        <p:spPr>
          <a:xfrm>
            <a:off x="228600" y="266700"/>
            <a:ext cx="8991600" cy="533400"/>
          </a:xfrm>
        </p:spPr>
        <p:txBody>
          <a:bodyPr/>
          <a:lstStyle/>
          <a:p>
            <a:r>
              <a:rPr lang="en-US" dirty="0" smtClean="0"/>
              <a:t>Electrical Numerical Integrator and Computer (ENIAC), 1946</a:t>
            </a:r>
          </a:p>
        </p:txBody>
      </p:sp>
      <p:sp>
        <p:nvSpPr>
          <p:cNvPr id="323587" name="Rectangle 1027"/>
          <p:cNvSpPr>
            <a:spLocks noGrp="1" noChangeArrowheads="1"/>
          </p:cNvSpPr>
          <p:nvPr>
            <p:ph type="body" idx="4294967295"/>
          </p:nvPr>
        </p:nvSpPr>
        <p:spPr>
          <a:xfrm>
            <a:off x="6146800" y="800100"/>
            <a:ext cx="2768600" cy="5295900"/>
          </a:xfrm>
          <a:prstGeom prst="rect">
            <a:avLst/>
          </a:prstGeom>
        </p:spPr>
        <p:txBody>
          <a:bodyPr/>
          <a:lstStyle/>
          <a:p>
            <a:r>
              <a:rPr lang="en-US" dirty="0" smtClean="0">
                <a:latin typeface="Arial" charset="0"/>
              </a:rPr>
              <a:t>Size</a:t>
            </a:r>
            <a:r>
              <a:rPr lang="en-US" dirty="0">
                <a:latin typeface="Arial" charset="0"/>
              </a:rPr>
              <a:t>: </a:t>
            </a:r>
            <a:endParaRPr lang="en-US" dirty="0" smtClean="0">
              <a:latin typeface="Arial" charset="0"/>
            </a:endParaRPr>
          </a:p>
          <a:p>
            <a:r>
              <a:rPr lang="en-US" dirty="0" smtClean="0">
                <a:latin typeface="Arial" charset="0"/>
              </a:rPr>
              <a:t>30</a:t>
            </a:r>
            <a:r>
              <a:rPr lang="en-US" dirty="0">
                <a:latin typeface="Arial" charset="0"/>
              </a:rPr>
              <a:t>’ x 50’ room</a:t>
            </a:r>
          </a:p>
          <a:p>
            <a:r>
              <a:rPr lang="en-US" dirty="0">
                <a:latin typeface="Arial" charset="0"/>
              </a:rPr>
              <a:t>18,000 vacuum tubes</a:t>
            </a:r>
          </a:p>
          <a:p>
            <a:r>
              <a:rPr lang="en-US" dirty="0" smtClean="0">
                <a:latin typeface="Arial" charset="0"/>
              </a:rPr>
              <a:t>weighed </a:t>
            </a:r>
            <a:r>
              <a:rPr lang="en-US" dirty="0">
                <a:latin typeface="Arial" charset="0"/>
              </a:rPr>
              <a:t>30 tons</a:t>
            </a:r>
          </a:p>
          <a:p>
            <a:r>
              <a:rPr lang="en-US" dirty="0" smtClean="0">
                <a:latin typeface="Arial" charset="0"/>
              </a:rPr>
              <a:t>at the University of Pennsylvania</a:t>
            </a:r>
          </a:p>
          <a:p>
            <a:endParaRPr lang="en-US" dirty="0" smtClean="0">
              <a:latin typeface="Arial" charset="0"/>
            </a:endParaRPr>
          </a:p>
          <a:p>
            <a:r>
              <a:rPr lang="en-US" dirty="0" smtClean="0">
                <a:latin typeface="Arial" charset="0"/>
              </a:rPr>
              <a:t>Designers:</a:t>
            </a:r>
            <a:endParaRPr lang="en-US" dirty="0">
              <a:latin typeface="Arial" charset="0"/>
            </a:endParaRPr>
          </a:p>
          <a:p>
            <a:pPr lvl="1"/>
            <a:r>
              <a:rPr lang="en-US" sz="1800" dirty="0">
                <a:latin typeface="Arial" charset="0"/>
                <a:ea typeface="+mn-ea"/>
                <a:cs typeface="+mn-cs"/>
              </a:rPr>
              <a:t>John </a:t>
            </a:r>
            <a:r>
              <a:rPr lang="en-US" sz="1800" dirty="0" err="1">
                <a:latin typeface="Arial" charset="0"/>
                <a:ea typeface="+mn-ea"/>
                <a:cs typeface="+mn-cs"/>
              </a:rPr>
              <a:t>Mauchly</a:t>
            </a:r>
            <a:endParaRPr lang="en-US" sz="1800" dirty="0">
              <a:latin typeface="Arial" charset="0"/>
              <a:ea typeface="+mn-ea"/>
              <a:cs typeface="+mn-cs"/>
            </a:endParaRPr>
          </a:p>
          <a:p>
            <a:pPr lvl="1"/>
            <a:r>
              <a:rPr lang="en-US" sz="1800" dirty="0">
                <a:latin typeface="Arial" charset="0"/>
                <a:ea typeface="+mn-ea"/>
                <a:cs typeface="+mn-cs"/>
              </a:rPr>
              <a:t>J. </a:t>
            </a:r>
            <a:r>
              <a:rPr lang="en-US" sz="1800" dirty="0" err="1">
                <a:latin typeface="Arial" charset="0"/>
                <a:ea typeface="+mn-ea"/>
                <a:cs typeface="+mn-cs"/>
              </a:rPr>
              <a:t>Presper</a:t>
            </a:r>
            <a:r>
              <a:rPr lang="en-US" sz="1800" dirty="0">
                <a:latin typeface="Arial" charset="0"/>
                <a:ea typeface="+mn-ea"/>
                <a:cs typeface="+mn-cs"/>
              </a:rPr>
              <a:t> </a:t>
            </a:r>
            <a:r>
              <a:rPr lang="en-US" sz="1800" dirty="0" smtClean="0">
                <a:latin typeface="Arial" charset="0"/>
                <a:ea typeface="+mn-ea"/>
                <a:cs typeface="+mn-cs"/>
              </a:rPr>
              <a:t>Eckert</a:t>
            </a:r>
          </a:p>
          <a:p>
            <a:pPr lvl="1">
              <a:buNone/>
            </a:pPr>
            <a:endParaRPr lang="en-US" sz="1800" dirty="0" smtClean="0">
              <a:latin typeface="Arial" charset="0"/>
              <a:ea typeface="+mn-ea"/>
              <a:cs typeface="+mn-cs"/>
            </a:endParaRPr>
          </a:p>
          <a:p>
            <a:r>
              <a:rPr lang="en-US" dirty="0" smtClean="0">
                <a:latin typeface="Arial" charset="0"/>
              </a:rPr>
              <a:t>It used thousands of vacuum tubes, crystal diodes, relays, resistors, and capacitors.</a:t>
            </a:r>
          </a:p>
          <a:p>
            <a:endParaRPr lang="en-US" sz="2800" dirty="0"/>
          </a:p>
          <a:p>
            <a:endParaRPr lang="en-US" dirty="0"/>
          </a:p>
        </p:txBody>
      </p:sp>
      <p:pic>
        <p:nvPicPr>
          <p:cNvPr id="2050" name="Picture 2" descr="http://www.computersciencelab.com/ComputerHistory/HtmlHelp/Images2/eniac1.jpg"/>
          <p:cNvPicPr>
            <a:picLocks noChangeAspect="1" noChangeArrowheads="1"/>
          </p:cNvPicPr>
          <p:nvPr/>
        </p:nvPicPr>
        <p:blipFill>
          <a:blip r:embed="rId2" cstate="print"/>
          <a:srcRect/>
          <a:stretch>
            <a:fillRect/>
          </a:stretch>
        </p:blipFill>
        <p:spPr bwMode="auto">
          <a:xfrm>
            <a:off x="155575" y="990600"/>
            <a:ext cx="5991225" cy="4572000"/>
          </a:xfrm>
          <a:prstGeom prst="rect">
            <a:avLst/>
          </a:prstGeom>
          <a:noFill/>
        </p:spPr>
      </p:pic>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Isolated I/O Addressing</a:t>
            </a:r>
            <a:endParaRPr lang="en-US" dirty="0"/>
          </a:p>
        </p:txBody>
      </p:sp>
      <p:pic>
        <p:nvPicPr>
          <p:cNvPr id="4" name="Picture 4"/>
          <p:cNvPicPr>
            <a:picLocks noGrp="1" noChangeAspect="1" noChangeArrowheads="1"/>
          </p:cNvPicPr>
          <p:nvPr>
            <p:ph idx="12"/>
          </p:nvPr>
        </p:nvPicPr>
        <p:blipFill>
          <a:blip r:embed="rId2" cstate="print"/>
          <a:srcRect/>
          <a:stretch>
            <a:fillRect/>
          </a:stretch>
        </p:blipFill>
        <p:spPr bwMode="auto">
          <a:xfrm>
            <a:off x="241300" y="1518206"/>
            <a:ext cx="8686800" cy="3973987"/>
          </a:xfrm>
          <a:prstGeom prst="rect">
            <a:avLst/>
          </a:prstGeom>
          <a:noFill/>
          <a:ln w="9525">
            <a:noFill/>
            <a:miter lim="800000"/>
            <a:headEnd/>
            <a:tailEnd/>
          </a:ln>
          <a:effectLst/>
        </p:spPr>
      </p:pic>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dirty="0" smtClean="0"/>
              <a:t>Memory-mapped I/O addressing</a:t>
            </a:r>
            <a:endParaRPr lang="en-US" sz="2000" dirty="0"/>
          </a:p>
        </p:txBody>
      </p:sp>
      <p:pic>
        <p:nvPicPr>
          <p:cNvPr id="4" name="Content Placeholder 3"/>
          <p:cNvPicPr>
            <a:picLocks noGrp="1" noChangeAspect="1" noChangeArrowheads="1"/>
          </p:cNvPicPr>
          <p:nvPr>
            <p:ph idx="12"/>
          </p:nvPr>
        </p:nvPicPr>
        <p:blipFill>
          <a:blip r:embed="rId2" cstate="print"/>
          <a:srcRect/>
          <a:stretch>
            <a:fillRect/>
          </a:stretch>
        </p:blipFill>
        <p:spPr bwMode="auto">
          <a:xfrm>
            <a:off x="241300" y="1572954"/>
            <a:ext cx="8686800" cy="3864491"/>
          </a:xfrm>
          <a:prstGeom prst="rect">
            <a:avLst/>
          </a:prstGeom>
          <a:noFill/>
          <a:ln w="9525">
            <a:noFill/>
            <a:miter lim="800000"/>
            <a:headEnd/>
            <a:tailEnd/>
          </a:ln>
          <a:effectLst/>
        </p:spPr>
      </p:pic>
    </p:spTree>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charset="0"/>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pPr>
              <a:buFont typeface="Wingdings" pitchFamily="2" charset="2"/>
              <a:buChar char="q"/>
            </a:pPr>
            <a:r>
              <a:rPr lang="en-US" dirty="0"/>
              <a:t>A number system defines how a number can be represented using distinct symbols. </a:t>
            </a:r>
            <a:endParaRPr lang="en-US" dirty="0" smtClean="0"/>
          </a:p>
          <a:p>
            <a:pPr>
              <a:buFont typeface="Wingdings" pitchFamily="2" charset="2"/>
              <a:buChar char="q"/>
            </a:pPr>
            <a:r>
              <a:rPr lang="en-US" dirty="0" smtClean="0"/>
              <a:t>A </a:t>
            </a:r>
            <a:r>
              <a:rPr lang="en-US" dirty="0"/>
              <a:t>number can be represented differently in different systems. </a:t>
            </a:r>
            <a:endParaRPr lang="en-US" dirty="0" smtClean="0"/>
          </a:p>
          <a:p>
            <a:pPr>
              <a:buFont typeface="Wingdings" pitchFamily="2" charset="2"/>
              <a:buChar char="q"/>
            </a:pPr>
            <a:r>
              <a:rPr lang="en-US" dirty="0" smtClean="0"/>
              <a:t>For </a:t>
            </a:r>
            <a:r>
              <a:rPr lang="en-US" dirty="0"/>
              <a:t>example, the two numbers (2A)</a:t>
            </a:r>
            <a:r>
              <a:rPr lang="en-US" baseline="-25000" dirty="0"/>
              <a:t>16</a:t>
            </a:r>
            <a:r>
              <a:rPr lang="en-US" dirty="0"/>
              <a:t> and (52)</a:t>
            </a:r>
            <a:r>
              <a:rPr lang="en-US" baseline="-25000" dirty="0"/>
              <a:t>8</a:t>
            </a:r>
            <a:r>
              <a:rPr lang="en-US" dirty="0"/>
              <a:t> both refer to the same quantity, (42)</a:t>
            </a:r>
            <a:r>
              <a:rPr lang="en-US" baseline="-25000" dirty="0"/>
              <a:t>10</a:t>
            </a:r>
            <a:r>
              <a:rPr lang="en-US" dirty="0"/>
              <a:t>, but their representations are different</a:t>
            </a:r>
            <a:r>
              <a:rPr lang="en-US" dirty="0" smtClean="0"/>
              <a:t>.</a:t>
            </a:r>
          </a:p>
          <a:p>
            <a:pPr>
              <a:buFont typeface="Wingdings" pitchFamily="2" charset="2"/>
              <a:buChar char="q"/>
            </a:pPr>
            <a:r>
              <a:rPr lang="en-US" dirty="0" smtClean="0"/>
              <a:t>A number </a:t>
            </a:r>
            <a:r>
              <a:rPr lang="en-US" dirty="0"/>
              <a:t>represented as</a:t>
            </a:r>
            <a:r>
              <a:rPr lang="en-US" dirty="0" smtClean="0"/>
              <a:t>:</a:t>
            </a:r>
          </a:p>
          <a:p>
            <a:endParaRPr lang="en-US" dirty="0"/>
          </a:p>
          <a:p>
            <a:endParaRPr lang="en-US" dirty="0" smtClean="0"/>
          </a:p>
          <a:p>
            <a:r>
              <a:rPr lang="en-US" dirty="0"/>
              <a:t>has the value of</a:t>
            </a:r>
            <a:r>
              <a:rPr lang="en-US" dirty="0" smtClean="0"/>
              <a:t>:</a:t>
            </a:r>
          </a:p>
          <a:p>
            <a:endParaRPr lang="en-US" dirty="0"/>
          </a:p>
          <a:p>
            <a:endParaRPr lang="en-US" dirty="0" smtClean="0"/>
          </a:p>
          <a:p>
            <a:r>
              <a:rPr lang="en-US" dirty="0"/>
              <a:t>in which S is the set of symbols, b is the base (or radix).</a:t>
            </a:r>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smtClean="0"/>
              <a:t>Number System</a:t>
            </a:r>
            <a:endParaRPr lang="en-US" dirty="0"/>
          </a:p>
        </p:txBody>
      </p:sp>
      <p:pic>
        <p:nvPicPr>
          <p:cNvPr id="6" name="Picture 8"/>
          <p:cNvPicPr>
            <a:picLocks noChangeAspect="1" noChangeArrowheads="1"/>
          </p:cNvPicPr>
          <p:nvPr/>
        </p:nvPicPr>
        <p:blipFill>
          <a:blip r:embed="rId2" cstate="print"/>
          <a:srcRect/>
          <a:stretch>
            <a:fillRect/>
          </a:stretch>
        </p:blipFill>
        <p:spPr bwMode="auto">
          <a:xfrm>
            <a:off x="2325688" y="2974975"/>
            <a:ext cx="4491037" cy="530225"/>
          </a:xfrm>
          <a:prstGeom prst="rect">
            <a:avLst/>
          </a:prstGeom>
          <a:solidFill>
            <a:schemeClr val="hlink"/>
          </a:solidFill>
          <a:ln w="38100">
            <a:solidFill>
              <a:schemeClr val="hlink"/>
            </a:solidFill>
            <a:miter lim="800000"/>
            <a:headEnd/>
            <a:tailEnd/>
          </a:ln>
          <a:effectLst/>
        </p:spPr>
      </p:pic>
      <p:pic>
        <p:nvPicPr>
          <p:cNvPr id="7" name="Picture 9"/>
          <p:cNvPicPr>
            <a:picLocks noChangeAspect="1" noChangeArrowheads="1"/>
          </p:cNvPicPr>
          <p:nvPr/>
        </p:nvPicPr>
        <p:blipFill>
          <a:blip r:embed="rId3" cstate="print"/>
          <a:srcRect/>
          <a:stretch>
            <a:fillRect/>
          </a:stretch>
        </p:blipFill>
        <p:spPr bwMode="auto">
          <a:xfrm>
            <a:off x="353898" y="3937000"/>
            <a:ext cx="8574087" cy="698500"/>
          </a:xfrm>
          <a:prstGeom prst="rect">
            <a:avLst/>
          </a:prstGeom>
          <a:noFill/>
          <a:ln w="9525">
            <a:noFill/>
            <a:miter lim="800000"/>
            <a:headEnd/>
            <a:tailEnd/>
          </a:ln>
          <a:effectLst/>
        </p:spPr>
      </p:pic>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word decimal is derived from the Latin root </a:t>
            </a:r>
            <a:r>
              <a:rPr lang="en-US" dirty="0" err="1">
                <a:solidFill>
                  <a:schemeClr val="folHlink"/>
                </a:solidFill>
              </a:rPr>
              <a:t>decem</a:t>
            </a:r>
            <a:r>
              <a:rPr lang="en-US" dirty="0"/>
              <a:t> (ten). In this system the </a:t>
            </a:r>
            <a:r>
              <a:rPr lang="en-US" dirty="0">
                <a:solidFill>
                  <a:schemeClr val="folHlink"/>
                </a:solidFill>
              </a:rPr>
              <a:t>base</a:t>
            </a:r>
            <a:r>
              <a:rPr lang="en-US" dirty="0"/>
              <a:t> </a:t>
            </a:r>
            <a:r>
              <a:rPr lang="en-US" dirty="0">
                <a:solidFill>
                  <a:schemeClr val="folHlink"/>
                </a:solidFill>
              </a:rPr>
              <a:t>b = 10</a:t>
            </a:r>
            <a:r>
              <a:rPr lang="en-US" dirty="0"/>
              <a:t> and we use ten </a:t>
            </a:r>
            <a:r>
              <a:rPr lang="en-US" dirty="0" smtClean="0"/>
              <a:t>symbols</a:t>
            </a:r>
          </a:p>
          <a:p>
            <a:endParaRPr lang="en-US" dirty="0"/>
          </a:p>
          <a:p>
            <a:endParaRPr lang="en-US" dirty="0" smtClean="0"/>
          </a:p>
          <a:p>
            <a:r>
              <a:rPr lang="en-US" dirty="0"/>
              <a:t>The symbols in this system are often referred to as </a:t>
            </a:r>
            <a:r>
              <a:rPr lang="en-US" dirty="0">
                <a:solidFill>
                  <a:schemeClr val="folHlink"/>
                </a:solidFill>
              </a:rPr>
              <a:t>decimal digits</a:t>
            </a:r>
            <a:r>
              <a:rPr lang="en-US" dirty="0"/>
              <a:t> or just </a:t>
            </a:r>
            <a:r>
              <a:rPr lang="en-US" dirty="0">
                <a:solidFill>
                  <a:schemeClr val="folHlink"/>
                </a:solidFill>
              </a:rPr>
              <a:t>digits</a:t>
            </a:r>
            <a:r>
              <a:rPr lang="en-US" dirty="0"/>
              <a:t>. </a:t>
            </a:r>
          </a:p>
          <a:p>
            <a:endParaRPr lang="en-US" dirty="0" smtClean="0"/>
          </a:p>
          <a:p>
            <a:endParaRPr lang="en-US" dirty="0"/>
          </a:p>
        </p:txBody>
      </p:sp>
      <p:sp>
        <p:nvSpPr>
          <p:cNvPr id="3" name="Title 2"/>
          <p:cNvSpPr>
            <a:spLocks noGrp="1"/>
          </p:cNvSpPr>
          <p:nvPr>
            <p:ph type="title"/>
          </p:nvPr>
        </p:nvSpPr>
        <p:spPr/>
        <p:txBody>
          <a:bodyPr/>
          <a:lstStyle/>
          <a:p>
            <a:r>
              <a:rPr lang="en-US" dirty="0" smtClean="0"/>
              <a:t>The Decimal System</a:t>
            </a:r>
            <a:endParaRPr lang="en-US" dirty="0"/>
          </a:p>
        </p:txBody>
      </p:sp>
      <p:sp>
        <p:nvSpPr>
          <p:cNvPr id="4" name="Rectangle 2"/>
          <p:cNvSpPr>
            <a:spLocks noChangeArrowheads="1"/>
          </p:cNvSpPr>
          <p:nvPr/>
        </p:nvSpPr>
        <p:spPr bwMode="auto">
          <a:xfrm>
            <a:off x="1981200" y="1676400"/>
            <a:ext cx="5029200" cy="458587"/>
          </a:xfrm>
          <a:prstGeom prst="rect">
            <a:avLst/>
          </a:prstGeom>
          <a:solidFill>
            <a:schemeClr val="bg1"/>
          </a:solidFill>
          <a:ln w="19050">
            <a:solidFill>
              <a:schemeClr val="hlink"/>
            </a:solidFill>
            <a:miter lim="800000"/>
            <a:headEnd/>
            <a:tailEnd/>
          </a:ln>
          <a:effectLst/>
        </p:spPr>
        <p:txBody>
          <a:bodyPr wrap="square">
            <a:spAutoFit/>
          </a:bodyPr>
          <a:lstStyle/>
          <a:p>
            <a:pPr algn="just"/>
            <a:r>
              <a:rPr lang="en-US" sz="2800" i="0" dirty="0">
                <a:solidFill>
                  <a:schemeClr val="folHlink"/>
                </a:solidFill>
              </a:rPr>
              <a:t>S = {0, 1, 2, 3, 4, 5, 6, 7, 8, 9}</a:t>
            </a:r>
          </a:p>
        </p:txBody>
      </p:sp>
      <p:pic>
        <p:nvPicPr>
          <p:cNvPr id="5" name="Picture 6"/>
          <p:cNvPicPr>
            <a:picLocks noChangeAspect="1" noChangeArrowheads="1"/>
          </p:cNvPicPr>
          <p:nvPr/>
        </p:nvPicPr>
        <p:blipFill>
          <a:blip r:embed="rId2" cstate="print"/>
          <a:srcRect/>
          <a:stretch>
            <a:fillRect/>
          </a:stretch>
        </p:blipFill>
        <p:spPr bwMode="auto">
          <a:xfrm>
            <a:off x="241185" y="3048000"/>
            <a:ext cx="8547100" cy="914400"/>
          </a:xfrm>
          <a:prstGeom prst="rect">
            <a:avLst/>
          </a:prstGeom>
          <a:noFill/>
          <a:ln w="9525">
            <a:noFill/>
            <a:miter lim="800000"/>
            <a:headEnd/>
            <a:tailEnd/>
          </a:ln>
          <a:effectLst/>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The following shows the place values for the integer +224 in the decimal system</a:t>
            </a:r>
            <a:r>
              <a:rPr lang="en-US" dirty="0" smtClean="0"/>
              <a:t>.</a:t>
            </a:r>
          </a:p>
          <a:p>
            <a:endParaRPr lang="en-US" dirty="0"/>
          </a:p>
          <a:p>
            <a:endParaRPr lang="en-US" dirty="0" smtClean="0"/>
          </a:p>
          <a:p>
            <a:endParaRPr lang="en-US" dirty="0"/>
          </a:p>
          <a:p>
            <a:endParaRPr lang="en-US" dirty="0" smtClean="0"/>
          </a:p>
          <a:p>
            <a:endParaRPr lang="en-US" dirty="0"/>
          </a:p>
          <a:p>
            <a:r>
              <a:rPr lang="en-US" dirty="0"/>
              <a:t>Note that the digit 2 in position 1 has the value 20, but the same digit in position 2 has the value 200. Also note that we normally drop the plus sign, but it is implicit.</a:t>
            </a:r>
          </a:p>
          <a:p>
            <a:endParaRPr lang="en-US" dirty="0"/>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15785" y="1371600"/>
            <a:ext cx="8712200" cy="1614487"/>
          </a:xfrm>
          <a:prstGeom prst="rect">
            <a:avLst/>
          </a:prstGeom>
          <a:noFill/>
          <a:ln w="9525">
            <a:noFill/>
            <a:miter lim="800000"/>
            <a:headEnd/>
            <a:tailEnd/>
          </a:ln>
          <a:effec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the place values for the decimal number −7508</a:t>
            </a:r>
            <a:r>
              <a:rPr lang="en-US" dirty="0" smtClean="0"/>
              <a:t>.</a:t>
            </a:r>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grpSp>
        <p:nvGrpSpPr>
          <p:cNvPr id="4" name="Group 15"/>
          <p:cNvGrpSpPr>
            <a:grpSpLocks/>
          </p:cNvGrpSpPr>
          <p:nvPr/>
        </p:nvGrpSpPr>
        <p:grpSpPr bwMode="auto">
          <a:xfrm>
            <a:off x="304800" y="1371600"/>
            <a:ext cx="8226425" cy="1468438"/>
            <a:chOff x="192" y="1632"/>
            <a:chExt cx="5182" cy="925"/>
          </a:xfrm>
        </p:grpSpPr>
        <p:pic>
          <p:nvPicPr>
            <p:cNvPr id="5" name="Picture 6"/>
            <p:cNvPicPr>
              <a:picLocks noChangeAspect="1" noChangeArrowheads="1"/>
            </p:cNvPicPr>
            <p:nvPr/>
          </p:nvPicPr>
          <p:blipFill>
            <a:blip r:embed="rId2" cstate="print"/>
            <a:srcRect/>
            <a:stretch>
              <a:fillRect/>
            </a:stretch>
          </p:blipFill>
          <p:spPr bwMode="auto">
            <a:xfrm>
              <a:off x="192" y="1632"/>
              <a:ext cx="5182" cy="925"/>
            </a:xfrm>
            <a:prstGeom prst="rect">
              <a:avLst/>
            </a:prstGeom>
            <a:noFill/>
            <a:ln w="9525">
              <a:noFill/>
              <a:miter lim="800000"/>
              <a:headEnd/>
              <a:tailEnd/>
            </a:ln>
            <a:effectLst/>
          </p:spPr>
        </p:pic>
        <p:sp>
          <p:nvSpPr>
            <p:cNvPr id="6" name="Text Box 9"/>
            <p:cNvSpPr txBox="1">
              <a:spLocks noChangeArrowheads="1"/>
            </p:cNvSpPr>
            <p:nvPr/>
          </p:nvSpPr>
          <p:spPr bwMode="auto">
            <a:xfrm>
              <a:off x="892" y="2208"/>
              <a:ext cx="164" cy="231"/>
            </a:xfrm>
            <a:prstGeom prst="rect">
              <a:avLst/>
            </a:prstGeom>
            <a:noFill/>
            <a:ln w="9525">
              <a:noFill/>
              <a:miter lim="800000"/>
              <a:headEnd/>
              <a:tailEnd/>
            </a:ln>
            <a:effectLst/>
          </p:spPr>
          <p:txBody>
            <a:bodyPr wrap="none">
              <a:spAutoFit/>
            </a:bodyPr>
            <a:lstStyle/>
            <a:p>
              <a:r>
                <a:rPr lang="en-US" i="0"/>
                <a:t>(</a:t>
              </a:r>
            </a:p>
          </p:txBody>
        </p:sp>
        <p:sp>
          <p:nvSpPr>
            <p:cNvPr id="7" name="Text Box 11"/>
            <p:cNvSpPr txBox="1">
              <a:spLocks noChangeArrowheads="1"/>
            </p:cNvSpPr>
            <p:nvPr/>
          </p:nvSpPr>
          <p:spPr bwMode="auto">
            <a:xfrm>
              <a:off x="4396" y="2208"/>
              <a:ext cx="164" cy="231"/>
            </a:xfrm>
            <a:prstGeom prst="rect">
              <a:avLst/>
            </a:prstGeom>
            <a:noFill/>
            <a:ln w="9525">
              <a:noFill/>
              <a:miter lim="800000"/>
              <a:headEnd/>
              <a:tailEnd/>
            </a:ln>
            <a:effectLst/>
          </p:spPr>
          <p:txBody>
            <a:bodyPr wrap="none">
              <a:spAutoFit/>
            </a:bodyPr>
            <a:lstStyle/>
            <a:p>
              <a:r>
                <a:rPr lang="en-US" i="0"/>
                <a:t>)</a:t>
              </a:r>
            </a:p>
          </p:txBody>
        </p:sp>
        <p:sp>
          <p:nvSpPr>
            <p:cNvPr id="8" name="Text Box 14"/>
            <p:cNvSpPr txBox="1">
              <a:spLocks noChangeArrowheads="1"/>
            </p:cNvSpPr>
            <p:nvPr/>
          </p:nvSpPr>
          <p:spPr bwMode="auto">
            <a:xfrm>
              <a:off x="4512" y="2208"/>
              <a:ext cx="826" cy="250"/>
            </a:xfrm>
            <a:prstGeom prst="rect">
              <a:avLst/>
            </a:prstGeom>
            <a:solidFill>
              <a:schemeClr val="bg1"/>
            </a:solidFill>
            <a:ln w="9525">
              <a:noFill/>
              <a:miter lim="800000"/>
              <a:headEnd/>
              <a:tailEnd/>
            </a:ln>
            <a:effectLst/>
          </p:spPr>
          <p:txBody>
            <a:bodyPr>
              <a:spAutoFit/>
            </a:bodyPr>
            <a:lstStyle/>
            <a:p>
              <a:r>
                <a:rPr lang="en-US" sz="2000" i="0"/>
                <a:t>Values</a:t>
              </a:r>
            </a:p>
          </p:txBody>
        </p:sp>
      </p:grpSp>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word binary is derived from the Latin root </a:t>
            </a:r>
            <a:r>
              <a:rPr lang="en-US" dirty="0" err="1">
                <a:solidFill>
                  <a:schemeClr val="folHlink"/>
                </a:solidFill>
              </a:rPr>
              <a:t>bini</a:t>
            </a:r>
            <a:r>
              <a:rPr lang="en-US" dirty="0"/>
              <a:t> (or two by two). In this system the </a:t>
            </a:r>
            <a:r>
              <a:rPr lang="en-US" dirty="0">
                <a:solidFill>
                  <a:schemeClr val="folHlink"/>
                </a:solidFill>
              </a:rPr>
              <a:t>base b = 2</a:t>
            </a:r>
            <a:r>
              <a:rPr lang="en-US" dirty="0"/>
              <a:t> and we use only two symbols, </a:t>
            </a:r>
            <a:endParaRPr lang="en-US" dirty="0" smtClean="0"/>
          </a:p>
          <a:p>
            <a:endParaRPr lang="en-US" dirty="0"/>
          </a:p>
          <a:p>
            <a:endParaRPr lang="en-US" dirty="0" smtClean="0"/>
          </a:p>
          <a:p>
            <a:r>
              <a:rPr lang="en-US" dirty="0"/>
              <a:t>The symbols in this system are often referred to as </a:t>
            </a:r>
            <a:r>
              <a:rPr lang="en-US" dirty="0">
                <a:solidFill>
                  <a:schemeClr val="folHlink"/>
                </a:solidFill>
              </a:rPr>
              <a:t>binary</a:t>
            </a:r>
            <a:r>
              <a:rPr lang="en-US" dirty="0"/>
              <a:t> </a:t>
            </a:r>
            <a:r>
              <a:rPr lang="en-US" dirty="0">
                <a:solidFill>
                  <a:schemeClr val="folHlink"/>
                </a:solidFill>
              </a:rPr>
              <a:t>digits</a:t>
            </a:r>
            <a:r>
              <a:rPr lang="en-US" dirty="0"/>
              <a:t> or </a:t>
            </a:r>
            <a:r>
              <a:rPr lang="en-US" dirty="0">
                <a:solidFill>
                  <a:schemeClr val="folHlink"/>
                </a:solidFill>
              </a:rPr>
              <a:t>bits</a:t>
            </a:r>
            <a:r>
              <a:rPr lang="en-US" dirty="0"/>
              <a:t> (binary digit). </a:t>
            </a:r>
          </a:p>
          <a:p>
            <a:endParaRPr lang="en-US" dirty="0"/>
          </a:p>
          <a:p>
            <a:endParaRPr lang="en-US" dirty="0"/>
          </a:p>
        </p:txBody>
      </p:sp>
      <p:sp>
        <p:nvSpPr>
          <p:cNvPr id="3" name="Title 2"/>
          <p:cNvSpPr>
            <a:spLocks noGrp="1"/>
          </p:cNvSpPr>
          <p:nvPr>
            <p:ph type="title"/>
          </p:nvPr>
        </p:nvSpPr>
        <p:spPr/>
        <p:txBody>
          <a:bodyPr/>
          <a:lstStyle/>
          <a:p>
            <a:r>
              <a:rPr lang="en-US" dirty="0" smtClean="0"/>
              <a:t>The Binary System</a:t>
            </a:r>
            <a:endParaRPr lang="en-US" dirty="0"/>
          </a:p>
        </p:txBody>
      </p:sp>
      <p:sp>
        <p:nvSpPr>
          <p:cNvPr id="4" name="Rectangle 5"/>
          <p:cNvSpPr>
            <a:spLocks noChangeArrowheads="1"/>
          </p:cNvSpPr>
          <p:nvPr/>
        </p:nvSpPr>
        <p:spPr bwMode="auto">
          <a:xfrm>
            <a:off x="3048000" y="1752600"/>
            <a:ext cx="2057400" cy="547687"/>
          </a:xfrm>
          <a:prstGeom prst="rect">
            <a:avLst/>
          </a:prstGeom>
          <a:solidFill>
            <a:schemeClr val="bg1"/>
          </a:solidFill>
          <a:ln w="28575">
            <a:solidFill>
              <a:schemeClr val="hlink"/>
            </a:solidFill>
            <a:miter lim="800000"/>
            <a:headEnd/>
            <a:tailEnd/>
          </a:ln>
          <a:effectLst/>
        </p:spPr>
        <p:txBody>
          <a:bodyPr>
            <a:spAutoFit/>
          </a:bodyPr>
          <a:lstStyle/>
          <a:p>
            <a:pPr algn="just"/>
            <a:r>
              <a:rPr lang="en-US" sz="2800" i="0" dirty="0"/>
              <a:t>S = {0, 1}</a:t>
            </a:r>
          </a:p>
        </p:txBody>
      </p:sp>
      <p:pic>
        <p:nvPicPr>
          <p:cNvPr id="5" name="Picture 7"/>
          <p:cNvPicPr>
            <a:picLocks noChangeAspect="1" noChangeArrowheads="1"/>
          </p:cNvPicPr>
          <p:nvPr/>
        </p:nvPicPr>
        <p:blipFill>
          <a:blip r:embed="rId2" cstate="print"/>
          <a:srcRect/>
          <a:stretch>
            <a:fillRect/>
          </a:stretch>
        </p:blipFill>
        <p:spPr bwMode="auto">
          <a:xfrm>
            <a:off x="304800" y="3048000"/>
            <a:ext cx="8262938" cy="987425"/>
          </a:xfrm>
          <a:prstGeom prst="rect">
            <a:avLst/>
          </a:prstGeom>
          <a:noFill/>
          <a:ln w="9525">
            <a:noFill/>
            <a:miter lim="800000"/>
            <a:headEnd/>
            <a:tailEnd/>
          </a:ln>
          <a:effectLst/>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The following shows that the number (11001)</a:t>
            </a:r>
            <a:r>
              <a:rPr lang="en-US" baseline="-25000" dirty="0"/>
              <a:t>2</a:t>
            </a:r>
            <a:r>
              <a:rPr lang="en-US" dirty="0"/>
              <a:t> in binary is the same as 25 in decimal. The subscript 2 shows that the base is 2.</a:t>
            </a:r>
          </a:p>
          <a:p>
            <a:r>
              <a:rPr lang="en-US" dirty="0"/>
              <a:t> </a:t>
            </a:r>
          </a:p>
          <a:p>
            <a:endParaRPr lang="en-US" dirty="0" smtClean="0"/>
          </a:p>
          <a:p>
            <a:endParaRPr lang="en-US" dirty="0"/>
          </a:p>
          <a:p>
            <a:endParaRPr lang="en-US" dirty="0" smtClean="0"/>
          </a:p>
          <a:p>
            <a:endParaRPr lang="en-US" dirty="0"/>
          </a:p>
          <a:p>
            <a:r>
              <a:rPr lang="en-US" dirty="0"/>
              <a:t>The equivalent decimal number is N = 16 + 8 + 0 + 0 + 1 = 25.</a:t>
            </a:r>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241185" y="1627187"/>
            <a:ext cx="8666162" cy="1470025"/>
          </a:xfrm>
          <a:prstGeom prst="rect">
            <a:avLst/>
          </a:prstGeom>
          <a:noFill/>
          <a:ln w="9525">
            <a:noFill/>
            <a:miter lim="800000"/>
            <a:headEnd/>
            <a:tailEnd/>
          </a:ln>
          <a:effectLst/>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that the number (101.11)</a:t>
            </a:r>
            <a:r>
              <a:rPr lang="en-US" baseline="-25000" dirty="0"/>
              <a:t>2</a:t>
            </a:r>
            <a:r>
              <a:rPr lang="en-US" dirty="0"/>
              <a:t> in binary is equal to the number 5.75 in decimal.</a:t>
            </a:r>
          </a:p>
          <a:p>
            <a:endParaRPr lang="en-US" dirty="0"/>
          </a:p>
          <a:p>
            <a:endParaRPr lang="en-US" dirty="0"/>
          </a:p>
          <a:p>
            <a:endParaRPr lang="en-US" dirty="0" smtClean="0"/>
          </a:p>
          <a:p>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grpSp>
        <p:nvGrpSpPr>
          <p:cNvPr id="4" name="Group 15"/>
          <p:cNvGrpSpPr>
            <a:grpSpLocks/>
          </p:cNvGrpSpPr>
          <p:nvPr/>
        </p:nvGrpSpPr>
        <p:grpSpPr bwMode="auto">
          <a:xfrm>
            <a:off x="247650" y="1752600"/>
            <a:ext cx="8226425" cy="1468438"/>
            <a:chOff x="192" y="1632"/>
            <a:chExt cx="5182" cy="925"/>
          </a:xfrm>
        </p:grpSpPr>
        <p:pic>
          <p:nvPicPr>
            <p:cNvPr id="5" name="Picture 6"/>
            <p:cNvPicPr>
              <a:picLocks noChangeAspect="1" noChangeArrowheads="1"/>
            </p:cNvPicPr>
            <p:nvPr/>
          </p:nvPicPr>
          <p:blipFill>
            <a:blip r:embed="rId2" cstate="print"/>
            <a:srcRect/>
            <a:stretch>
              <a:fillRect/>
            </a:stretch>
          </p:blipFill>
          <p:spPr bwMode="auto">
            <a:xfrm>
              <a:off x="192" y="1632"/>
              <a:ext cx="5182" cy="925"/>
            </a:xfrm>
            <a:prstGeom prst="rect">
              <a:avLst/>
            </a:prstGeom>
            <a:noFill/>
            <a:ln w="9525">
              <a:noFill/>
              <a:miter lim="800000"/>
              <a:headEnd/>
              <a:tailEnd/>
            </a:ln>
            <a:effectLst/>
          </p:spPr>
        </p:pic>
        <p:sp>
          <p:nvSpPr>
            <p:cNvPr id="6" name="Text Box 9"/>
            <p:cNvSpPr txBox="1">
              <a:spLocks noChangeArrowheads="1"/>
            </p:cNvSpPr>
            <p:nvPr/>
          </p:nvSpPr>
          <p:spPr bwMode="auto">
            <a:xfrm>
              <a:off x="892" y="2208"/>
              <a:ext cx="164" cy="231"/>
            </a:xfrm>
            <a:prstGeom prst="rect">
              <a:avLst/>
            </a:prstGeom>
            <a:noFill/>
            <a:ln w="9525">
              <a:noFill/>
              <a:miter lim="800000"/>
              <a:headEnd/>
              <a:tailEnd/>
            </a:ln>
            <a:effectLst/>
          </p:spPr>
          <p:txBody>
            <a:bodyPr wrap="none">
              <a:spAutoFit/>
            </a:bodyPr>
            <a:lstStyle/>
            <a:p>
              <a:r>
                <a:rPr lang="en-US" i="0"/>
                <a:t>(</a:t>
              </a:r>
            </a:p>
          </p:txBody>
        </p:sp>
        <p:sp>
          <p:nvSpPr>
            <p:cNvPr id="7" name="Text Box 11"/>
            <p:cNvSpPr txBox="1">
              <a:spLocks noChangeArrowheads="1"/>
            </p:cNvSpPr>
            <p:nvPr/>
          </p:nvSpPr>
          <p:spPr bwMode="auto">
            <a:xfrm>
              <a:off x="4396" y="2208"/>
              <a:ext cx="164" cy="231"/>
            </a:xfrm>
            <a:prstGeom prst="rect">
              <a:avLst/>
            </a:prstGeom>
            <a:noFill/>
            <a:ln w="9525">
              <a:noFill/>
              <a:miter lim="800000"/>
              <a:headEnd/>
              <a:tailEnd/>
            </a:ln>
            <a:effectLst/>
          </p:spPr>
          <p:txBody>
            <a:bodyPr wrap="none">
              <a:spAutoFit/>
            </a:bodyPr>
            <a:lstStyle/>
            <a:p>
              <a:r>
                <a:rPr lang="en-US" i="0"/>
                <a:t>)</a:t>
              </a:r>
            </a:p>
          </p:txBody>
        </p:sp>
        <p:sp>
          <p:nvSpPr>
            <p:cNvPr id="8" name="Text Box 14"/>
            <p:cNvSpPr txBox="1">
              <a:spLocks noChangeArrowheads="1"/>
            </p:cNvSpPr>
            <p:nvPr/>
          </p:nvSpPr>
          <p:spPr bwMode="auto">
            <a:xfrm>
              <a:off x="4512" y="2208"/>
              <a:ext cx="826" cy="250"/>
            </a:xfrm>
            <a:prstGeom prst="rect">
              <a:avLst/>
            </a:prstGeom>
            <a:solidFill>
              <a:schemeClr val="bg1"/>
            </a:solidFill>
            <a:ln w="9525">
              <a:noFill/>
              <a:miter lim="800000"/>
              <a:headEnd/>
              <a:tailEnd/>
            </a:ln>
            <a:effectLst/>
          </p:spPr>
          <p:txBody>
            <a:bodyPr>
              <a:spAutoFit/>
            </a:bodyPr>
            <a:lstStyle/>
            <a:p>
              <a:r>
                <a:rPr lang="en-US" sz="2000" i="0"/>
                <a:t>Values</a:t>
              </a:r>
            </a:p>
          </p:txBody>
        </p:sp>
      </p:gr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Electrical Numerical Integrator and Computer (ENIAC), 1946</a:t>
            </a:r>
          </a:p>
        </p:txBody>
      </p:sp>
      <p:pic>
        <p:nvPicPr>
          <p:cNvPr id="1026" name="Picture 2" descr="http://www.computersciencelab.com/ComputerHistory/HtmlHelp/Images2/eniac4.gif"/>
          <p:cNvPicPr>
            <a:picLocks noChangeAspect="1" noChangeArrowheads="1"/>
          </p:cNvPicPr>
          <p:nvPr/>
        </p:nvPicPr>
        <p:blipFill>
          <a:blip r:embed="rId2" cstate="print"/>
          <a:srcRect/>
          <a:stretch>
            <a:fillRect/>
          </a:stretch>
        </p:blipFill>
        <p:spPr bwMode="auto">
          <a:xfrm>
            <a:off x="2841510" y="3429000"/>
            <a:ext cx="6086475" cy="2590800"/>
          </a:xfrm>
          <a:prstGeom prst="rect">
            <a:avLst/>
          </a:prstGeom>
          <a:noFill/>
        </p:spPr>
      </p:pic>
      <p:sp>
        <p:nvSpPr>
          <p:cNvPr id="5" name="TextBox 4"/>
          <p:cNvSpPr txBox="1"/>
          <p:nvPr/>
        </p:nvSpPr>
        <p:spPr>
          <a:xfrm>
            <a:off x="4736538" y="990600"/>
            <a:ext cx="4407462" cy="1269578"/>
          </a:xfrm>
          <a:prstGeom prst="rect">
            <a:avLst/>
          </a:prstGeom>
          <a:noFill/>
        </p:spPr>
        <p:txBody>
          <a:bodyPr wrap="square" rtlCol="0">
            <a:spAutoFit/>
          </a:bodyPr>
          <a:lstStyle/>
          <a:p>
            <a:pPr algn="l"/>
            <a:r>
              <a:rPr lang="en-US" sz="1800" b="0" dirty="0" smtClean="0"/>
              <a:t>To reprogram the ENIAC you had to rearrange the patch cords that you can observe on the left in the prior photo, and the settings of 3000 switches that you can observe on the right.</a:t>
            </a:r>
          </a:p>
        </p:txBody>
      </p:sp>
      <p:pic>
        <p:nvPicPr>
          <p:cNvPr id="6" name="Picture 1028"/>
          <p:cNvPicPr>
            <a:picLocks noGrp="1" noChangeAspect="1" noChangeArrowheads="1"/>
          </p:cNvPicPr>
          <p:nvPr>
            <p:ph idx="12"/>
          </p:nvPr>
        </p:nvPicPr>
        <p:blipFill>
          <a:blip r:embed="rId3" cstate="print"/>
          <a:srcRect/>
          <a:stretch>
            <a:fillRect/>
          </a:stretch>
        </p:blipFill>
        <p:spPr bwMode="auto">
          <a:xfrm>
            <a:off x="241300" y="990600"/>
            <a:ext cx="4495238" cy="3533334"/>
          </a:xfrm>
          <a:prstGeom prst="rect">
            <a:avLst/>
          </a:prstGeom>
          <a:noFill/>
          <a:ln w="9525">
            <a:noFill/>
            <a:miter lim="800000"/>
            <a:headEnd/>
            <a:tailEnd/>
          </a:ln>
          <a:effectLst/>
        </p:spPr>
      </p:pic>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word hexadecimal is derived from the Greek root hex (six) and the Latin root </a:t>
            </a:r>
            <a:r>
              <a:rPr lang="en-US" dirty="0" err="1"/>
              <a:t>decem</a:t>
            </a:r>
            <a:r>
              <a:rPr lang="en-US" dirty="0"/>
              <a:t> (ten). In this system the base </a:t>
            </a:r>
            <a:r>
              <a:rPr lang="en-US" dirty="0" smtClean="0"/>
              <a:t>b </a:t>
            </a:r>
            <a:r>
              <a:rPr lang="en-US" dirty="0"/>
              <a:t>= 16 and we use sixteen symbols to represent a number. The set of symbols </a:t>
            </a:r>
            <a:r>
              <a:rPr lang="en-US" dirty="0" smtClean="0"/>
              <a:t>is,</a:t>
            </a:r>
          </a:p>
          <a:p>
            <a:endParaRPr lang="en-US" dirty="0"/>
          </a:p>
          <a:p>
            <a:endParaRPr lang="en-US" dirty="0" smtClean="0"/>
          </a:p>
          <a:p>
            <a:r>
              <a:rPr lang="en-US" dirty="0"/>
              <a:t>Note that the symbols A, B, C, D, E, F are equivalent to 10, 11, 12, 13, 14, and 15 respectively. The symbols in this system are often referred to as hexadecimal digits.</a:t>
            </a:r>
            <a:endParaRPr lang="en-US" dirty="0" smtClean="0"/>
          </a:p>
          <a:p>
            <a:endParaRPr lang="en-US" dirty="0"/>
          </a:p>
          <a:p>
            <a:r>
              <a:rPr lang="en-US" dirty="0"/>
              <a:t> </a:t>
            </a:r>
          </a:p>
        </p:txBody>
      </p:sp>
      <p:sp>
        <p:nvSpPr>
          <p:cNvPr id="3" name="Title 2"/>
          <p:cNvSpPr>
            <a:spLocks noGrp="1"/>
          </p:cNvSpPr>
          <p:nvPr>
            <p:ph type="title"/>
          </p:nvPr>
        </p:nvSpPr>
        <p:spPr/>
        <p:txBody>
          <a:bodyPr/>
          <a:lstStyle/>
          <a:p>
            <a:r>
              <a:rPr lang="en-US" dirty="0" smtClean="0"/>
              <a:t>The Hexadecimal System</a:t>
            </a:r>
            <a:endParaRPr lang="en-US" dirty="0"/>
          </a:p>
        </p:txBody>
      </p:sp>
      <p:sp>
        <p:nvSpPr>
          <p:cNvPr id="4" name="Rectangle 4"/>
          <p:cNvSpPr>
            <a:spLocks noChangeArrowheads="1"/>
          </p:cNvSpPr>
          <p:nvPr/>
        </p:nvSpPr>
        <p:spPr bwMode="auto">
          <a:xfrm>
            <a:off x="457200" y="1981200"/>
            <a:ext cx="7848600" cy="458587"/>
          </a:xfrm>
          <a:prstGeom prst="rect">
            <a:avLst/>
          </a:prstGeom>
          <a:solidFill>
            <a:schemeClr val="bg1"/>
          </a:solidFill>
          <a:ln w="28575">
            <a:solidFill>
              <a:schemeClr val="hlink"/>
            </a:solidFill>
            <a:miter lim="800000"/>
            <a:headEnd/>
            <a:tailEnd/>
          </a:ln>
          <a:effectLst/>
        </p:spPr>
        <p:txBody>
          <a:bodyPr wrap="square">
            <a:spAutoFit/>
          </a:bodyPr>
          <a:lstStyle/>
          <a:p>
            <a:pPr algn="just"/>
            <a:r>
              <a:rPr lang="en-US" sz="2800" i="0" dirty="0"/>
              <a:t>S = {0, 1, 2, 3, 4, 5, 6, 7, 8, 9, A, B, C, D, E, F}</a:t>
            </a:r>
            <a:r>
              <a:rPr lang="en-US" sz="2800" b="0" i="0" dirty="0"/>
              <a:t> </a:t>
            </a:r>
          </a:p>
        </p:txBody>
      </p:sp>
      <p:pic>
        <p:nvPicPr>
          <p:cNvPr id="5" name="Picture 6"/>
          <p:cNvPicPr>
            <a:picLocks noChangeAspect="1" noChangeArrowheads="1"/>
          </p:cNvPicPr>
          <p:nvPr/>
        </p:nvPicPr>
        <p:blipFill>
          <a:blip r:embed="rId2" cstate="print"/>
          <a:srcRect/>
          <a:stretch>
            <a:fillRect/>
          </a:stretch>
        </p:blipFill>
        <p:spPr bwMode="auto">
          <a:xfrm>
            <a:off x="241300" y="3733800"/>
            <a:ext cx="8455025" cy="468313"/>
          </a:xfrm>
          <a:prstGeom prst="rect">
            <a:avLst/>
          </a:prstGeom>
          <a:noFill/>
          <a:ln w="9525">
            <a:noFill/>
            <a:miter lim="800000"/>
            <a:headEnd/>
            <a:tailEnd/>
          </a:ln>
          <a:effectLst/>
        </p:spPr>
      </p:pic>
    </p:spTree>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that the number (2AE)</a:t>
            </a:r>
            <a:r>
              <a:rPr lang="en-US" baseline="-25000" dirty="0"/>
              <a:t>16</a:t>
            </a:r>
            <a:r>
              <a:rPr lang="en-US" dirty="0"/>
              <a:t> in hexadecimal is equivalent to 686 in decimal</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The equivalent decimal number is N = 512 + 160 + 14 = 686.</a:t>
            </a:r>
          </a:p>
          <a:p>
            <a:endParaRPr lang="en-US" dirty="0"/>
          </a:p>
        </p:txBody>
      </p:sp>
      <p:sp>
        <p:nvSpPr>
          <p:cNvPr id="3" name="Title 2"/>
          <p:cNvSpPr>
            <a:spLocks noGrp="1"/>
          </p:cNvSpPr>
          <p:nvPr>
            <p:ph type="title"/>
          </p:nvPr>
        </p:nvSpPr>
        <p:spPr/>
        <p:txBody>
          <a:bodyPr/>
          <a:lstStyle/>
          <a:p>
            <a:r>
              <a:rPr lang="en-US" dirty="0" smtClean="0"/>
              <a:t>Example</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609600" y="1664493"/>
            <a:ext cx="7694613" cy="1763713"/>
          </a:xfrm>
          <a:prstGeom prst="rect">
            <a:avLst/>
          </a:prstGeom>
          <a:noFill/>
          <a:ln w="9525">
            <a:noFill/>
            <a:miter lim="800000"/>
            <a:headEnd/>
            <a:tailEnd/>
          </a:ln>
          <a:effectLst/>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word octal is derived from the Latin root </a:t>
            </a:r>
            <a:r>
              <a:rPr lang="en-US" dirty="0" err="1"/>
              <a:t>octo</a:t>
            </a:r>
            <a:r>
              <a:rPr lang="en-US" dirty="0"/>
              <a:t> (eight). In this system the base b = 8 and we use eight symbols to represent a number. The set of symbols </a:t>
            </a:r>
            <a:r>
              <a:rPr lang="en-US" dirty="0" smtClean="0"/>
              <a:t>is</a:t>
            </a:r>
          </a:p>
          <a:p>
            <a:endParaRPr lang="en-US" dirty="0"/>
          </a:p>
        </p:txBody>
      </p:sp>
      <p:sp>
        <p:nvSpPr>
          <p:cNvPr id="3" name="Title 2"/>
          <p:cNvSpPr>
            <a:spLocks noGrp="1"/>
          </p:cNvSpPr>
          <p:nvPr>
            <p:ph type="title"/>
          </p:nvPr>
        </p:nvSpPr>
        <p:spPr/>
        <p:txBody>
          <a:bodyPr/>
          <a:lstStyle/>
          <a:p>
            <a:r>
              <a:rPr lang="en-US" dirty="0" smtClean="0"/>
              <a:t>The Octal System</a:t>
            </a:r>
            <a:endParaRPr lang="en-US" dirty="0"/>
          </a:p>
        </p:txBody>
      </p:sp>
      <p:sp>
        <p:nvSpPr>
          <p:cNvPr id="4" name="Rectangle 4"/>
          <p:cNvSpPr>
            <a:spLocks noChangeArrowheads="1"/>
          </p:cNvSpPr>
          <p:nvPr/>
        </p:nvSpPr>
        <p:spPr bwMode="auto">
          <a:xfrm>
            <a:off x="2133600" y="1676400"/>
            <a:ext cx="4572000" cy="458587"/>
          </a:xfrm>
          <a:prstGeom prst="rect">
            <a:avLst/>
          </a:prstGeom>
          <a:solidFill>
            <a:schemeClr val="bg1"/>
          </a:solidFill>
          <a:ln w="28575">
            <a:solidFill>
              <a:schemeClr val="hlink"/>
            </a:solidFill>
            <a:miter lim="800000"/>
            <a:headEnd/>
            <a:tailEnd/>
          </a:ln>
          <a:effectLst/>
        </p:spPr>
        <p:txBody>
          <a:bodyPr wrap="square">
            <a:spAutoFit/>
          </a:bodyPr>
          <a:lstStyle/>
          <a:p>
            <a:pPr algn="just"/>
            <a:r>
              <a:rPr lang="en-US" sz="2800" i="0"/>
              <a:t>S = {0, 1, 2, 3, 4, 5, 6, 7}</a:t>
            </a:r>
            <a:r>
              <a:rPr lang="en-US" sz="2800" b="0" i="0"/>
              <a:t> </a:t>
            </a:r>
          </a:p>
        </p:txBody>
      </p:sp>
      <p:pic>
        <p:nvPicPr>
          <p:cNvPr id="5" name="Picture 6"/>
          <p:cNvPicPr>
            <a:picLocks noChangeAspect="1" noChangeArrowheads="1"/>
          </p:cNvPicPr>
          <p:nvPr/>
        </p:nvPicPr>
        <p:blipFill>
          <a:blip r:embed="rId2" cstate="print"/>
          <a:srcRect/>
          <a:stretch>
            <a:fillRect/>
          </a:stretch>
        </p:blipFill>
        <p:spPr bwMode="auto">
          <a:xfrm>
            <a:off x="381000" y="2514600"/>
            <a:ext cx="8428037" cy="474663"/>
          </a:xfrm>
          <a:prstGeom prst="rect">
            <a:avLst/>
          </a:prstGeom>
          <a:noFill/>
          <a:ln w="9525">
            <a:noFill/>
            <a:miter lim="800000"/>
            <a:headEnd/>
            <a:tailEnd/>
          </a:ln>
          <a:effectLst/>
        </p:spPr>
      </p:pic>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that the number (1256)8 in octal is the same as 686 in decimal</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Note that the decimal number is N = 512 + 128 + 40 + 6 = 686.</a:t>
            </a:r>
          </a:p>
          <a:p>
            <a:endParaRPr lang="en-US" dirty="0"/>
          </a:p>
          <a:p>
            <a:endParaRPr lang="en-US" dirty="0"/>
          </a:p>
        </p:txBody>
      </p:sp>
      <p:sp>
        <p:nvSpPr>
          <p:cNvPr id="3" name="Title 2"/>
          <p:cNvSpPr>
            <a:spLocks noGrp="1"/>
          </p:cNvSpPr>
          <p:nvPr>
            <p:ph type="title"/>
          </p:nvPr>
        </p:nvSpPr>
        <p:spPr/>
        <p:txBody>
          <a:bodyPr/>
          <a:lstStyle/>
          <a:p>
            <a:r>
              <a:rPr lang="en-US" dirty="0" smtClean="0"/>
              <a:t>Example</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58738" y="1524000"/>
            <a:ext cx="9026525" cy="1763713"/>
          </a:xfrm>
          <a:prstGeom prst="rect">
            <a:avLst/>
          </a:prstGeom>
          <a:noFill/>
          <a:ln w="9525">
            <a:noFill/>
            <a:miter lim="800000"/>
            <a:headEnd/>
            <a:tailEnd/>
          </a:ln>
          <a:effectLst/>
        </p:spPr>
      </p:pic>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of the Four Number Systems</a:t>
            </a:r>
            <a:endParaRPr lang="en-US" dirty="0"/>
          </a:p>
        </p:txBody>
      </p:sp>
      <p:pic>
        <p:nvPicPr>
          <p:cNvPr id="61442" name="Picture 2"/>
          <p:cNvPicPr>
            <a:picLocks noGrp="1" noChangeAspect="1" noChangeArrowheads="1"/>
          </p:cNvPicPr>
          <p:nvPr>
            <p:ph idx="12"/>
          </p:nvPr>
        </p:nvPicPr>
        <p:blipFill>
          <a:blip r:embed="rId2" cstate="print"/>
          <a:srcRect/>
          <a:stretch>
            <a:fillRect/>
          </a:stretch>
        </p:blipFill>
        <p:spPr bwMode="auto">
          <a:xfrm>
            <a:off x="403225" y="2166937"/>
            <a:ext cx="8362950" cy="2676525"/>
          </a:xfrm>
          <a:prstGeom prst="rect">
            <a:avLst/>
          </a:prstGeom>
          <a:noFill/>
          <a:ln w="9525">
            <a:noFill/>
            <a:miter lim="800000"/>
            <a:headEnd/>
            <a:tailEnd/>
          </a:ln>
        </p:spPr>
      </p:pic>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of the Four Number Systems</a:t>
            </a:r>
            <a:endParaRPr lang="en-US" dirty="0"/>
          </a:p>
        </p:txBody>
      </p:sp>
      <p:pic>
        <p:nvPicPr>
          <p:cNvPr id="62466" name="Picture 2"/>
          <p:cNvPicPr>
            <a:picLocks noChangeAspect="1" noChangeArrowheads="1"/>
          </p:cNvPicPr>
          <p:nvPr/>
        </p:nvPicPr>
        <p:blipFill>
          <a:blip r:embed="rId2" cstate="print"/>
          <a:srcRect/>
          <a:stretch>
            <a:fillRect/>
          </a:stretch>
        </p:blipFill>
        <p:spPr bwMode="auto">
          <a:xfrm>
            <a:off x="2209800" y="990600"/>
            <a:ext cx="4429125" cy="5467350"/>
          </a:xfrm>
          <a:prstGeom prst="rect">
            <a:avLst/>
          </a:prstGeom>
          <a:noFill/>
          <a:ln w="9525">
            <a:noFill/>
            <a:miter lim="800000"/>
            <a:headEnd/>
            <a:tailEnd/>
          </a:ln>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buFont typeface="Wingdings" pitchFamily="2" charset="2"/>
              <a:buChar char="q"/>
            </a:pPr>
            <a:r>
              <a:rPr lang="en-US" dirty="0"/>
              <a:t>How to covert from any base to </a:t>
            </a:r>
            <a:r>
              <a:rPr lang="en-US" dirty="0" smtClean="0"/>
              <a:t>decimal</a:t>
            </a:r>
          </a:p>
          <a:p>
            <a:pPr>
              <a:buFont typeface="Wingdings" pitchFamily="2" charset="2"/>
              <a:buChar char="q"/>
            </a:pPr>
            <a:endParaRPr lang="en-US" dirty="0"/>
          </a:p>
          <a:p>
            <a:pPr>
              <a:buFont typeface="Wingdings" pitchFamily="2" charset="2"/>
              <a:buChar char="q"/>
            </a:pPr>
            <a:r>
              <a:rPr lang="en-US" dirty="0"/>
              <a:t>How to convert from decimal to any </a:t>
            </a:r>
            <a:r>
              <a:rPr lang="en-US" dirty="0" smtClean="0"/>
              <a:t>base</a:t>
            </a:r>
          </a:p>
          <a:p>
            <a:pPr>
              <a:buFont typeface="Wingdings" pitchFamily="2" charset="2"/>
              <a:buChar char="q"/>
            </a:pPr>
            <a:endParaRPr lang="en-US" dirty="0"/>
          </a:p>
          <a:p>
            <a:pPr>
              <a:buFont typeface="Wingdings" pitchFamily="2" charset="2"/>
              <a:buChar char="q"/>
            </a:pPr>
            <a:r>
              <a:rPr lang="en-US" dirty="0"/>
              <a:t>How we can easily convert from binary to hexadecimal or octal and vice versa</a:t>
            </a:r>
          </a:p>
          <a:p>
            <a:endParaRPr lang="en-US" dirty="0"/>
          </a:p>
        </p:txBody>
      </p:sp>
      <p:sp>
        <p:nvSpPr>
          <p:cNvPr id="3" name="Title 2"/>
          <p:cNvSpPr>
            <a:spLocks noGrp="1"/>
          </p:cNvSpPr>
          <p:nvPr>
            <p:ph type="title"/>
          </p:nvPr>
        </p:nvSpPr>
        <p:spPr/>
        <p:txBody>
          <a:bodyPr/>
          <a:lstStyle/>
          <a:p>
            <a:r>
              <a:rPr lang="en-US" dirty="0" smtClean="0"/>
              <a:t>Conversion</a:t>
            </a:r>
            <a:endParaRPr lang="en-US" dirty="0"/>
          </a:p>
        </p:txBody>
      </p:sp>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Any Base to Decimal Conversion</a:t>
            </a:r>
            <a:endParaRPr lang="en-US" dirty="0"/>
          </a:p>
        </p:txBody>
      </p:sp>
      <p:pic>
        <p:nvPicPr>
          <p:cNvPr id="4" name="Picture 6"/>
          <p:cNvPicPr>
            <a:picLocks noGrp="1" noChangeAspect="1" noChangeArrowheads="1"/>
          </p:cNvPicPr>
          <p:nvPr>
            <p:ph idx="12"/>
          </p:nvPr>
        </p:nvPicPr>
        <p:blipFill>
          <a:blip r:embed="rId2" cstate="print"/>
          <a:srcRect/>
          <a:stretch>
            <a:fillRect/>
          </a:stretch>
        </p:blipFill>
        <p:spPr bwMode="auto">
          <a:xfrm>
            <a:off x="241300" y="1905000"/>
            <a:ext cx="8686800" cy="2797161"/>
          </a:xfrm>
          <a:prstGeom prst="rect">
            <a:avLst/>
          </a:prstGeom>
          <a:noFill/>
          <a:ln w="9525">
            <a:noFill/>
            <a:miter lim="800000"/>
            <a:headEnd/>
            <a:tailEnd/>
          </a:ln>
          <a:effectLst/>
        </p:spPr>
      </p:pic>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to convert the binary number (110.11)</a:t>
            </a:r>
            <a:r>
              <a:rPr lang="en-US" baseline="-25000" dirty="0"/>
              <a:t>2</a:t>
            </a:r>
            <a:r>
              <a:rPr lang="en-US" dirty="0"/>
              <a:t> to decimal: (110.11)</a:t>
            </a:r>
            <a:r>
              <a:rPr lang="en-US" baseline="-25000" dirty="0"/>
              <a:t>2</a:t>
            </a:r>
            <a:r>
              <a:rPr lang="en-US" dirty="0"/>
              <a:t> = 6.75.</a:t>
            </a:r>
          </a:p>
        </p:txBody>
      </p:sp>
      <p:sp>
        <p:nvSpPr>
          <p:cNvPr id="3" name="Title 2"/>
          <p:cNvSpPr>
            <a:spLocks noGrp="1"/>
          </p:cNvSpPr>
          <p:nvPr>
            <p:ph type="title"/>
          </p:nvPr>
        </p:nvSpPr>
        <p:spPr/>
        <p:txBody>
          <a:bodyPr/>
          <a:lstStyle/>
          <a:p>
            <a:r>
              <a:rPr lang="en-US" dirty="0" smtClean="0"/>
              <a:t>Example 1</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465138" y="2209800"/>
            <a:ext cx="8145462" cy="1712912"/>
          </a:xfrm>
          <a:prstGeom prst="rect">
            <a:avLst/>
          </a:prstGeom>
          <a:noFill/>
          <a:ln w="9525">
            <a:noFill/>
            <a:miter lim="800000"/>
            <a:headEnd/>
            <a:tailEnd/>
          </a:ln>
          <a:effectLst/>
        </p:spPr>
      </p:pic>
    </p:spTree>
  </p:cSld>
  <p:clrMapOvr>
    <a:masterClrMapping/>
  </p:clrMapOvr>
  <p:transition>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to convert the hexadecimal number (1A.23)</a:t>
            </a:r>
            <a:r>
              <a:rPr lang="en-US" baseline="-25000" dirty="0"/>
              <a:t>16</a:t>
            </a:r>
            <a:r>
              <a:rPr lang="en-US" dirty="0"/>
              <a:t> to decimal</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Note that the result in the decimal notation is not exact, because </a:t>
            </a:r>
            <a:br>
              <a:rPr lang="en-US" dirty="0"/>
            </a:br>
            <a:r>
              <a:rPr lang="en-US" dirty="0"/>
              <a:t>3 × 16</a:t>
            </a:r>
            <a:r>
              <a:rPr lang="en-US" baseline="30000" dirty="0"/>
              <a:t>−2 </a:t>
            </a:r>
            <a:r>
              <a:rPr lang="en-US" dirty="0"/>
              <a:t>= 0.01171875. We have rounded this value to three digits (0.012). </a:t>
            </a:r>
          </a:p>
          <a:p>
            <a:endParaRPr lang="en-US" dirty="0" smtClean="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838200" y="1752600"/>
            <a:ext cx="7423150" cy="1476375"/>
          </a:xfrm>
          <a:prstGeom prst="rect">
            <a:avLst/>
          </a:prstGeom>
          <a:noFill/>
          <a:ln w="9525">
            <a:noFill/>
            <a:miter lim="800000"/>
            <a:headEnd/>
            <a:tailEnd/>
          </a:ln>
          <a:effectLst/>
        </p:spPr>
      </p:pic>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Second Generation Computers (1955 – 1960)</a:t>
            </a:r>
          </a:p>
        </p:txBody>
      </p:sp>
      <p:pic>
        <p:nvPicPr>
          <p:cNvPr id="29698" name="Picture 2" descr="History of The Computer"/>
          <p:cNvPicPr>
            <a:picLocks noChangeAspect="1" noChangeArrowheads="1"/>
          </p:cNvPicPr>
          <p:nvPr/>
        </p:nvPicPr>
        <p:blipFill>
          <a:blip r:embed="rId2" cstate="print"/>
          <a:srcRect/>
          <a:stretch>
            <a:fillRect/>
          </a:stretch>
        </p:blipFill>
        <p:spPr bwMode="auto">
          <a:xfrm>
            <a:off x="241299" y="990600"/>
            <a:ext cx="4936899" cy="3505200"/>
          </a:xfrm>
          <a:prstGeom prst="rect">
            <a:avLst/>
          </a:prstGeom>
          <a:noFill/>
        </p:spPr>
      </p:pic>
      <p:sp>
        <p:nvSpPr>
          <p:cNvPr id="5" name="TextBox 4"/>
          <p:cNvSpPr txBox="1"/>
          <p:nvPr/>
        </p:nvSpPr>
        <p:spPr>
          <a:xfrm>
            <a:off x="1828800" y="4724400"/>
            <a:ext cx="1600200" cy="301621"/>
          </a:xfrm>
          <a:prstGeom prst="rect">
            <a:avLst/>
          </a:prstGeom>
          <a:noFill/>
        </p:spPr>
        <p:txBody>
          <a:bodyPr wrap="square" rtlCol="0">
            <a:spAutoFit/>
          </a:bodyPr>
          <a:lstStyle/>
          <a:p>
            <a:r>
              <a:rPr lang="en-US" sz="1600" b="0" dirty="0" smtClean="0"/>
              <a:t>IBM 1401</a:t>
            </a:r>
          </a:p>
        </p:txBody>
      </p:sp>
      <p:sp>
        <p:nvSpPr>
          <p:cNvPr id="6" name="TextBox 5"/>
          <p:cNvSpPr txBox="1"/>
          <p:nvPr/>
        </p:nvSpPr>
        <p:spPr>
          <a:xfrm>
            <a:off x="4038600" y="4724400"/>
            <a:ext cx="4724400" cy="1348061"/>
          </a:xfrm>
          <a:prstGeom prst="rect">
            <a:avLst/>
          </a:prstGeom>
          <a:noFill/>
        </p:spPr>
        <p:txBody>
          <a:bodyPr wrap="square" rtlCol="0">
            <a:spAutoFit/>
          </a:bodyPr>
          <a:lstStyle/>
          <a:p>
            <a:pPr algn="l"/>
            <a:r>
              <a:rPr lang="en-US" sz="1600" b="0" dirty="0" smtClean="0"/>
              <a:t>The second generation of computers came about thanks to the invention of the transistor, which then started replacing vacuum tubes in computer design. Transistor computers consumed far less power, produced far less heat, and were much smaller compared to the first generation.</a:t>
            </a:r>
          </a:p>
        </p:txBody>
      </p:sp>
      <p:pic>
        <p:nvPicPr>
          <p:cNvPr id="29700" name="Picture 4" descr="http://www.computersciencelab.com/ComputerHistory/HtmlHelp/Images2/PaperTape2.jpg"/>
          <p:cNvPicPr>
            <a:picLocks noChangeAspect="1" noChangeArrowheads="1"/>
          </p:cNvPicPr>
          <p:nvPr/>
        </p:nvPicPr>
        <p:blipFill>
          <a:blip r:embed="rId3" cstate="print"/>
          <a:srcRect/>
          <a:stretch>
            <a:fillRect/>
          </a:stretch>
        </p:blipFill>
        <p:spPr bwMode="auto">
          <a:xfrm>
            <a:off x="5629275" y="1819275"/>
            <a:ext cx="3133725" cy="2676525"/>
          </a:xfrm>
          <a:prstGeom prst="rect">
            <a:avLst/>
          </a:prstGeom>
          <a:noFill/>
        </p:spPr>
      </p:pic>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to convert (23.17)</a:t>
            </a:r>
            <a:r>
              <a:rPr lang="en-US" baseline="-25000" dirty="0"/>
              <a:t>8</a:t>
            </a:r>
            <a:r>
              <a:rPr lang="en-US" dirty="0"/>
              <a:t> to decimal.</a:t>
            </a:r>
          </a:p>
          <a:p>
            <a:endParaRPr lang="en-US" dirty="0"/>
          </a:p>
          <a:p>
            <a:endParaRPr lang="en-US" dirty="0" smtClean="0"/>
          </a:p>
          <a:p>
            <a:endParaRPr lang="en-US" dirty="0"/>
          </a:p>
          <a:p>
            <a:endParaRPr lang="en-US" dirty="0" smtClean="0"/>
          </a:p>
          <a:p>
            <a:endParaRPr lang="en-US" dirty="0"/>
          </a:p>
          <a:p>
            <a:endParaRPr lang="en-US" dirty="0" smtClean="0"/>
          </a:p>
          <a:p>
            <a:r>
              <a:rPr lang="en-US" dirty="0"/>
              <a:t>This means that (23.17)</a:t>
            </a:r>
            <a:r>
              <a:rPr lang="en-US" baseline="-25000" dirty="0"/>
              <a:t>8</a:t>
            </a:r>
            <a:r>
              <a:rPr lang="en-US" dirty="0"/>
              <a:t> ≈ 19.234 in decimal. Again, we have rounded up 7 × 8−2 = 0.109375.</a:t>
            </a:r>
          </a:p>
          <a:p>
            <a:endParaRPr lang="en-US" dirty="0" smtClean="0"/>
          </a:p>
          <a:p>
            <a:endParaRPr lang="en-US" dirty="0"/>
          </a:p>
        </p:txBody>
      </p:sp>
      <p:sp>
        <p:nvSpPr>
          <p:cNvPr id="3" name="Title 2"/>
          <p:cNvSpPr>
            <a:spLocks noGrp="1"/>
          </p:cNvSpPr>
          <p:nvPr>
            <p:ph type="title"/>
          </p:nvPr>
        </p:nvSpPr>
        <p:spPr/>
        <p:txBody>
          <a:bodyPr/>
          <a:lstStyle/>
          <a:p>
            <a:r>
              <a:rPr lang="en-US" dirty="0" smtClean="0"/>
              <a:t>Example 3</a:t>
            </a:r>
            <a:endParaRPr lang="en-US" dirty="0"/>
          </a:p>
        </p:txBody>
      </p:sp>
      <p:pic>
        <p:nvPicPr>
          <p:cNvPr id="6" name="Picture 6"/>
          <p:cNvPicPr>
            <a:picLocks noChangeAspect="1" noChangeArrowheads="1"/>
          </p:cNvPicPr>
          <p:nvPr/>
        </p:nvPicPr>
        <p:blipFill>
          <a:blip r:embed="rId2" cstate="print"/>
          <a:srcRect/>
          <a:stretch>
            <a:fillRect/>
          </a:stretch>
        </p:blipFill>
        <p:spPr bwMode="auto">
          <a:xfrm>
            <a:off x="990600" y="1524000"/>
            <a:ext cx="6764337" cy="1614487"/>
          </a:xfrm>
          <a:prstGeom prst="rect">
            <a:avLst/>
          </a:prstGeom>
          <a:noFill/>
          <a:ln w="9525">
            <a:noFill/>
            <a:miter lim="800000"/>
            <a:headEnd/>
            <a:tailEnd/>
          </a:ln>
          <a:effectLst/>
        </p:spPr>
      </p:pic>
    </p:spTree>
  </p:cSld>
  <p:clrMapOvr>
    <a:masterClrMapping/>
  </p:clrMapOvr>
  <p:transition>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Decimal to Any Base</a:t>
            </a:r>
            <a:endParaRPr lang="en-US" dirty="0"/>
          </a:p>
        </p:txBody>
      </p:sp>
      <p:pic>
        <p:nvPicPr>
          <p:cNvPr id="4" name="Picture 5"/>
          <p:cNvPicPr>
            <a:picLocks noGrp="1" noChangeAspect="1" noChangeArrowheads="1"/>
          </p:cNvPicPr>
          <p:nvPr>
            <p:ph idx="12"/>
          </p:nvPr>
        </p:nvPicPr>
        <p:blipFill>
          <a:blip r:embed="rId2" cstate="print"/>
          <a:srcRect/>
          <a:stretch>
            <a:fillRect/>
          </a:stretch>
        </p:blipFill>
        <p:spPr bwMode="auto">
          <a:xfrm>
            <a:off x="920568" y="990600"/>
            <a:ext cx="7328263" cy="5029200"/>
          </a:xfrm>
          <a:prstGeom prst="rect">
            <a:avLst/>
          </a:prstGeom>
          <a:noFill/>
          <a:ln w="9525">
            <a:noFill/>
            <a:miter lim="800000"/>
            <a:headEnd/>
            <a:tailEnd/>
          </a:ln>
          <a:effectLst/>
        </p:spPr>
      </p:pic>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to convert 35 in decimal to binary. We start with the number in decimal, we move to the left while continuously finding the quotients and the remainder of division by 2. The result is 35 = (100011)</a:t>
            </a:r>
            <a:r>
              <a:rPr lang="en-US" baseline="-25000" dirty="0"/>
              <a:t>2</a:t>
            </a:r>
            <a:r>
              <a:rPr lang="en-US" dirty="0"/>
              <a:t>.</a:t>
            </a:r>
          </a:p>
        </p:txBody>
      </p:sp>
      <p:sp>
        <p:nvSpPr>
          <p:cNvPr id="3" name="Title 2"/>
          <p:cNvSpPr>
            <a:spLocks noGrp="1"/>
          </p:cNvSpPr>
          <p:nvPr>
            <p:ph type="title"/>
          </p:nvPr>
        </p:nvSpPr>
        <p:spPr/>
        <p:txBody>
          <a:bodyPr/>
          <a:lstStyle/>
          <a:p>
            <a:r>
              <a:rPr lang="en-US" dirty="0" smtClean="0"/>
              <a:t>Example 1</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411163" y="2667000"/>
            <a:ext cx="7742237" cy="1527175"/>
          </a:xfrm>
          <a:prstGeom prst="rect">
            <a:avLst/>
          </a:prstGeom>
          <a:noFill/>
          <a:ln w="9525">
            <a:noFill/>
            <a:miter lim="800000"/>
            <a:headEnd/>
            <a:tailEnd/>
          </a:ln>
          <a:effectLst/>
        </p:spPr>
      </p:pic>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to convert 126 in decimal to its equivalent in the octal system. We move to the right while continuously finding the quotients and the remainder of division by 8. The result is 126 = (176)</a:t>
            </a:r>
            <a:r>
              <a:rPr lang="en-US" baseline="-25000" dirty="0"/>
              <a:t>8</a:t>
            </a:r>
            <a:r>
              <a:rPr lang="en-US" dirty="0"/>
              <a:t>.</a:t>
            </a:r>
          </a:p>
          <a:p>
            <a:endParaRPr lang="en-US" dirty="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pic>
        <p:nvPicPr>
          <p:cNvPr id="6" name="Picture 5"/>
          <p:cNvPicPr>
            <a:picLocks noChangeAspect="1" noChangeArrowheads="1"/>
          </p:cNvPicPr>
          <p:nvPr/>
        </p:nvPicPr>
        <p:blipFill>
          <a:blip r:embed="rId2" cstate="print"/>
          <a:srcRect/>
          <a:stretch>
            <a:fillRect/>
          </a:stretch>
        </p:blipFill>
        <p:spPr bwMode="auto">
          <a:xfrm>
            <a:off x="1479550" y="2183606"/>
            <a:ext cx="6183313" cy="1881188"/>
          </a:xfrm>
          <a:prstGeom prst="rect">
            <a:avLst/>
          </a:prstGeom>
          <a:noFill/>
          <a:ln w="9525">
            <a:noFill/>
            <a:miter lim="800000"/>
            <a:headEnd/>
            <a:tailEnd/>
          </a:ln>
          <a:effectLst/>
        </p:spPr>
      </p:pic>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how we convert 126 in decimal to its equivalent in the hexadecimal system. We move to the right while continuously finding the quotients and the remainder of division by 16. The result is 126 = (7E)</a:t>
            </a:r>
            <a:r>
              <a:rPr lang="en-US" baseline="-25000" dirty="0"/>
              <a:t>16</a:t>
            </a:r>
          </a:p>
          <a:p>
            <a:endParaRPr lang="en-US" dirty="0"/>
          </a:p>
          <a:p>
            <a:endParaRPr lang="en-US" dirty="0"/>
          </a:p>
        </p:txBody>
      </p:sp>
      <p:sp>
        <p:nvSpPr>
          <p:cNvPr id="3" name="Title 2"/>
          <p:cNvSpPr>
            <a:spLocks noGrp="1"/>
          </p:cNvSpPr>
          <p:nvPr>
            <p:ph type="title"/>
          </p:nvPr>
        </p:nvSpPr>
        <p:spPr/>
        <p:txBody>
          <a:bodyPr/>
          <a:lstStyle/>
          <a:p>
            <a:r>
              <a:rPr lang="en-US" dirty="0" smtClean="0"/>
              <a:t>Example 3</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1585913" y="2743200"/>
            <a:ext cx="5348287" cy="1720850"/>
          </a:xfrm>
          <a:prstGeom prst="rect">
            <a:avLst/>
          </a:prstGeom>
          <a:noFill/>
          <a:ln w="9525">
            <a:noFill/>
            <a:miter lim="800000"/>
            <a:headEnd/>
            <a:tailEnd/>
          </a:ln>
          <a:effectLst/>
        </p:spPr>
      </p:pic>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Binary-Hexadecimal Conversion</a:t>
            </a:r>
            <a:endParaRPr lang="en-US" dirty="0"/>
          </a:p>
        </p:txBody>
      </p:sp>
      <p:pic>
        <p:nvPicPr>
          <p:cNvPr id="4" name="Picture 5"/>
          <p:cNvPicPr>
            <a:picLocks noGrp="1" noChangeAspect="1" noChangeArrowheads="1"/>
          </p:cNvPicPr>
          <p:nvPr>
            <p:ph idx="12"/>
          </p:nvPr>
        </p:nvPicPr>
        <p:blipFill>
          <a:blip r:embed="rId2" cstate="print"/>
          <a:srcRect/>
          <a:stretch>
            <a:fillRect/>
          </a:stretch>
        </p:blipFill>
        <p:spPr bwMode="auto">
          <a:xfrm>
            <a:off x="241300" y="2508809"/>
            <a:ext cx="8686800" cy="1992782"/>
          </a:xfrm>
          <a:prstGeom prst="rect">
            <a:avLst/>
          </a:prstGeom>
          <a:noFill/>
          <a:ln w="9525">
            <a:noFill/>
            <a:miter lim="800000"/>
            <a:headEnd/>
            <a:tailEnd/>
          </a:ln>
          <a:effectLst/>
        </p:spPr>
      </p:pic>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Show the hexadecimal equivalent of the binary number (110011100010)</a:t>
            </a:r>
            <a:r>
              <a:rPr lang="en-US" baseline="-25000" dirty="0"/>
              <a:t>2</a:t>
            </a:r>
            <a:r>
              <a:rPr lang="en-US" dirty="0" smtClean="0"/>
              <a:t>.</a:t>
            </a:r>
          </a:p>
          <a:p>
            <a:endParaRPr lang="en-US" dirty="0"/>
          </a:p>
          <a:p>
            <a:r>
              <a:rPr lang="en-US" dirty="0"/>
              <a:t>Solution</a:t>
            </a:r>
          </a:p>
          <a:p>
            <a:r>
              <a:rPr lang="en-US" dirty="0"/>
              <a:t>We first arrange the binary number in 4-bit patterns</a:t>
            </a:r>
            <a:r>
              <a:rPr lang="en-US" dirty="0" smtClean="0"/>
              <a:t>:</a:t>
            </a:r>
          </a:p>
          <a:p>
            <a:pPr algn="ctr"/>
            <a:r>
              <a:rPr lang="en-US" b="1" dirty="0" smtClean="0">
                <a:effectLst>
                  <a:outerShdw blurRad="38100" dist="38100" dir="2700000" algn="tl">
                    <a:srgbClr val="C0C0C0"/>
                  </a:outerShdw>
                </a:effectLst>
              </a:rPr>
              <a:t>0100    </a:t>
            </a:r>
            <a:r>
              <a:rPr lang="en-US" b="1" dirty="0">
                <a:effectLst>
                  <a:outerShdw blurRad="38100" dist="38100" dir="2700000" algn="tl">
                    <a:srgbClr val="C0C0C0"/>
                  </a:outerShdw>
                </a:effectLst>
              </a:rPr>
              <a:t>1110     0010</a:t>
            </a:r>
          </a:p>
          <a:p>
            <a:endParaRPr lang="en-US" dirty="0" smtClean="0"/>
          </a:p>
          <a:p>
            <a:r>
              <a:rPr lang="en-US" dirty="0" smtClean="0"/>
              <a:t>Note </a:t>
            </a:r>
            <a:r>
              <a:rPr lang="en-US" dirty="0"/>
              <a:t>that the leftmost pattern can have one to four bits. We then use the equivalent of each pattern shown in Table </a:t>
            </a:r>
            <a:r>
              <a:rPr lang="en-US" dirty="0" smtClean="0"/>
              <a:t>on </a:t>
            </a:r>
            <a:r>
              <a:rPr lang="en-US" dirty="0"/>
              <a:t>page </a:t>
            </a:r>
            <a:r>
              <a:rPr lang="en-US" dirty="0" smtClean="0"/>
              <a:t>54 </a:t>
            </a:r>
            <a:r>
              <a:rPr lang="en-US" dirty="0"/>
              <a:t>to change the number to hexadecimal: (4E2)</a:t>
            </a:r>
            <a:r>
              <a:rPr lang="en-US" baseline="-25000" dirty="0"/>
              <a:t>16</a:t>
            </a:r>
            <a:r>
              <a:rPr lang="en-US" dirty="0"/>
              <a:t>.</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lgn="just"/>
            <a:r>
              <a:rPr lang="en-US" dirty="0"/>
              <a:t>What is the binary equivalent of (24C)</a:t>
            </a:r>
            <a:r>
              <a:rPr lang="en-US" baseline="-25000" dirty="0"/>
              <a:t>16</a:t>
            </a:r>
            <a:r>
              <a:rPr lang="en-US" dirty="0"/>
              <a:t>?</a:t>
            </a:r>
          </a:p>
          <a:p>
            <a:endParaRPr lang="en-US" dirty="0"/>
          </a:p>
          <a:p>
            <a:r>
              <a:rPr lang="en-US" dirty="0"/>
              <a:t>Solution</a:t>
            </a:r>
          </a:p>
          <a:p>
            <a:r>
              <a:rPr lang="en-US" dirty="0"/>
              <a:t>Each hexadecimal digit is converted to 4-bit patterns:</a:t>
            </a:r>
          </a:p>
          <a:p>
            <a:pPr algn="ctr"/>
            <a:r>
              <a:rPr lang="en-US" b="1" dirty="0"/>
              <a:t>2 → 0010, 4 → 0100, and C → 1100</a:t>
            </a:r>
          </a:p>
          <a:p>
            <a:endParaRPr lang="en-US" dirty="0"/>
          </a:p>
          <a:p>
            <a:r>
              <a:rPr lang="en-US" dirty="0"/>
              <a:t>The result is (001001001100)</a:t>
            </a:r>
            <a:r>
              <a:rPr lang="en-US" baseline="-25000" dirty="0"/>
              <a:t>2</a:t>
            </a:r>
            <a:r>
              <a:rPr lang="en-US" dirty="0"/>
              <a:t>.</a:t>
            </a:r>
          </a:p>
          <a:p>
            <a:endParaRPr lang="en-US" dirty="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Binary-Octal Conversion</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728663" y="2362200"/>
            <a:ext cx="7805737" cy="2028825"/>
          </a:xfrm>
          <a:prstGeom prst="rect">
            <a:avLst/>
          </a:prstGeom>
          <a:noFill/>
          <a:ln w="9525">
            <a:noFill/>
            <a:miter lim="800000"/>
            <a:headEnd/>
            <a:tailEnd/>
          </a:ln>
          <a:effectLst/>
        </p:spPr>
      </p:pic>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Octal-Hexadecimal Conversion</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762000" y="1600200"/>
            <a:ext cx="7659688" cy="2897188"/>
          </a:xfrm>
          <a:prstGeom prst="rect">
            <a:avLst/>
          </a:prstGeom>
          <a:noFill/>
          <a:ln w="9525">
            <a:noFill/>
            <a:miter lim="800000"/>
            <a:headEnd/>
            <a:tailEnd/>
          </a:ln>
          <a:effectLst/>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Third Generation Computers (1960s)</a:t>
            </a:r>
          </a:p>
        </p:txBody>
      </p:sp>
      <p:pic>
        <p:nvPicPr>
          <p:cNvPr id="30722" name="Picture 2" descr="History of The Computer"/>
          <p:cNvPicPr>
            <a:picLocks noChangeAspect="1" noChangeArrowheads="1"/>
          </p:cNvPicPr>
          <p:nvPr/>
        </p:nvPicPr>
        <p:blipFill>
          <a:blip r:embed="rId2" cstate="print"/>
          <a:srcRect/>
          <a:stretch>
            <a:fillRect/>
          </a:stretch>
        </p:blipFill>
        <p:spPr bwMode="auto">
          <a:xfrm>
            <a:off x="241300" y="1011238"/>
            <a:ext cx="4586542" cy="3103562"/>
          </a:xfrm>
          <a:prstGeom prst="rect">
            <a:avLst/>
          </a:prstGeom>
          <a:noFill/>
        </p:spPr>
      </p:pic>
      <p:sp>
        <p:nvSpPr>
          <p:cNvPr id="5" name="TextBox 4"/>
          <p:cNvSpPr txBox="1"/>
          <p:nvPr/>
        </p:nvSpPr>
        <p:spPr>
          <a:xfrm>
            <a:off x="1143000" y="4194179"/>
            <a:ext cx="2438400" cy="301621"/>
          </a:xfrm>
          <a:prstGeom prst="rect">
            <a:avLst/>
          </a:prstGeom>
          <a:noFill/>
        </p:spPr>
        <p:txBody>
          <a:bodyPr wrap="square" rtlCol="0">
            <a:spAutoFit/>
          </a:bodyPr>
          <a:lstStyle/>
          <a:p>
            <a:r>
              <a:rPr lang="en-US" sz="1600" b="0" dirty="0" smtClean="0"/>
              <a:t>IBM System/360</a:t>
            </a:r>
          </a:p>
        </p:txBody>
      </p:sp>
      <p:sp>
        <p:nvSpPr>
          <p:cNvPr id="6" name="TextBox 5"/>
          <p:cNvSpPr txBox="1"/>
          <p:nvPr/>
        </p:nvSpPr>
        <p:spPr>
          <a:xfrm>
            <a:off x="4038600" y="4495800"/>
            <a:ext cx="4648200" cy="1348061"/>
          </a:xfrm>
          <a:prstGeom prst="rect">
            <a:avLst/>
          </a:prstGeom>
          <a:noFill/>
        </p:spPr>
        <p:txBody>
          <a:bodyPr wrap="square" rtlCol="0">
            <a:spAutoFit/>
          </a:bodyPr>
          <a:lstStyle/>
          <a:p>
            <a:pPr algn="l"/>
            <a:r>
              <a:rPr lang="en-US" sz="1600" b="0" dirty="0" smtClean="0"/>
              <a:t>The invention of the integrated circuits (ICs), also known as microchips, paved the way for computers as we know them today. Making circuits out of single pieces of silicon, which is a semiconductor, allowed them to be much smaller and more practical to produce. </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4219500"/>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CPU</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Memory</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I/O Device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Connection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endParaRPr kumimoji="0" lang="en-US" sz="1600" b="0" i="0" u="none" strike="noStrike" kern="1200" cap="none" normalizeH="0" baseline="0" dirty="0" smtClean="0">
                        <a:ln>
                          <a:noFill/>
                        </a:ln>
                        <a:solidFill>
                          <a:schemeClr val="tx1"/>
                        </a:solidFill>
                        <a:effectLst/>
                        <a:latin typeface="Arial" charset="0"/>
                        <a:ea typeface="+mn-ea"/>
                        <a:cs typeface="+mn-cs"/>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kern="1200" cap="none" normalizeH="0" baseline="0" dirty="0" smtClean="0">
                          <a:ln>
                            <a:noFill/>
                          </a:ln>
                          <a:solidFill>
                            <a:schemeClr val="tx1"/>
                          </a:solidFill>
                          <a:effectLst/>
                          <a:latin typeface="Arial" charset="0"/>
                          <a:ea typeface="+mn-ea"/>
                          <a:cs typeface="+mn-cs"/>
                        </a:rPr>
                        <a:t>Number System</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endParaRPr kumimoji="0" lang="en-US" sz="1600" b="1" i="0" u="none" strike="noStrike" kern="1200" cap="none" normalizeH="0" baseline="0" smtClean="0">
                        <a:ln>
                          <a:noFill/>
                        </a:ln>
                        <a:solidFill>
                          <a:schemeClr val="bg1"/>
                        </a:solidFill>
                        <a:effectLst/>
                        <a:latin typeface="Arial" charset="0"/>
                        <a:ea typeface="+mn-ea"/>
                        <a:cs typeface="+mn-cs"/>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defRPr/>
                      </a:pPr>
                      <a:r>
                        <a:rPr kumimoji="0" lang="en-US" sz="1600" b="1" i="0" u="none" strike="noStrike" kern="1200" cap="none" normalizeH="0" baseline="0" dirty="0" smtClean="0">
                          <a:ln>
                            <a:noFill/>
                          </a:ln>
                          <a:solidFill>
                            <a:schemeClr val="bg1"/>
                          </a:solidFill>
                          <a:effectLst/>
                          <a:latin typeface="Arial" charset="0"/>
                          <a:ea typeface="+mn-ea"/>
                          <a:cs typeface="+mn-cs"/>
                        </a:rPr>
                        <a:t>Data Storage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Inside the Computer</a:t>
            </a:r>
            <a:endParaRPr lang="en-US" dirty="0"/>
          </a:p>
        </p:txBody>
      </p:sp>
      <p:pic>
        <p:nvPicPr>
          <p:cNvPr id="4" name="Picture 10"/>
          <p:cNvPicPr>
            <a:picLocks noChangeAspect="1" noChangeArrowheads="1"/>
          </p:cNvPicPr>
          <p:nvPr/>
        </p:nvPicPr>
        <p:blipFill>
          <a:blip r:embed="rId2" cstate="print"/>
          <a:srcRect/>
          <a:stretch>
            <a:fillRect/>
          </a:stretch>
        </p:blipFill>
        <p:spPr bwMode="auto">
          <a:xfrm>
            <a:off x="947738" y="990600"/>
            <a:ext cx="6900862" cy="1371600"/>
          </a:xfrm>
          <a:prstGeom prst="rect">
            <a:avLst/>
          </a:prstGeom>
          <a:noFill/>
          <a:ln w="9525">
            <a:noFill/>
            <a:miter lim="800000"/>
            <a:headEnd/>
            <a:tailEnd/>
          </a:ln>
          <a:effectLst/>
        </p:spPr>
      </p:pic>
      <p:sp>
        <p:nvSpPr>
          <p:cNvPr id="5" name="TextBox 4"/>
          <p:cNvSpPr txBox="1"/>
          <p:nvPr/>
        </p:nvSpPr>
        <p:spPr>
          <a:xfrm>
            <a:off x="2895600" y="2590800"/>
            <a:ext cx="2819400" cy="301621"/>
          </a:xfrm>
          <a:prstGeom prst="rect">
            <a:avLst/>
          </a:prstGeom>
          <a:noFill/>
        </p:spPr>
        <p:txBody>
          <a:bodyPr wrap="square" rtlCol="0">
            <a:spAutoFit/>
          </a:bodyPr>
          <a:lstStyle/>
          <a:p>
            <a:r>
              <a:rPr lang="en-US" sz="1600" b="0" dirty="0" smtClean="0"/>
              <a:t>Different types of data</a:t>
            </a:r>
          </a:p>
        </p:txBody>
      </p:sp>
      <p:sp>
        <p:nvSpPr>
          <p:cNvPr id="6" name="TextBox 5"/>
          <p:cNvSpPr txBox="1"/>
          <p:nvPr/>
        </p:nvSpPr>
        <p:spPr>
          <a:xfrm>
            <a:off x="241300" y="3124200"/>
            <a:ext cx="8445500" cy="929485"/>
          </a:xfrm>
          <a:prstGeom prst="rect">
            <a:avLst/>
          </a:prstGeom>
          <a:noFill/>
        </p:spPr>
        <p:txBody>
          <a:bodyPr wrap="square" rtlCol="0">
            <a:spAutoFit/>
          </a:bodyPr>
          <a:lstStyle/>
          <a:p>
            <a:pPr algn="l"/>
            <a:r>
              <a:rPr lang="en-US" sz="1600" b="0" dirty="0" smtClean="0"/>
              <a:t>All data types are transformed into a uniform representation when they are stored in a computer and transformed back to their original form when retrieved. This universal representation is called a </a:t>
            </a:r>
            <a:r>
              <a:rPr lang="en-US" sz="1600" dirty="0" smtClean="0">
                <a:solidFill>
                  <a:schemeClr val="folHlink"/>
                </a:solidFill>
              </a:rPr>
              <a:t>bit pattern</a:t>
            </a:r>
            <a:r>
              <a:rPr lang="en-US" sz="1600" b="0" dirty="0" smtClean="0"/>
              <a:t>.</a:t>
            </a:r>
          </a:p>
          <a:p>
            <a:endParaRPr lang="en-US" sz="1600" b="0" dirty="0" smtClean="0"/>
          </a:p>
        </p:txBody>
      </p:sp>
      <p:pic>
        <p:nvPicPr>
          <p:cNvPr id="7" name="Picture 10"/>
          <p:cNvPicPr>
            <a:picLocks noChangeAspect="1" noChangeArrowheads="1"/>
          </p:cNvPicPr>
          <p:nvPr/>
        </p:nvPicPr>
        <p:blipFill>
          <a:blip r:embed="rId3" cstate="print"/>
          <a:srcRect/>
          <a:stretch>
            <a:fillRect/>
          </a:stretch>
        </p:blipFill>
        <p:spPr bwMode="auto">
          <a:xfrm>
            <a:off x="1196975" y="4343400"/>
            <a:ext cx="6750050" cy="620713"/>
          </a:xfrm>
          <a:prstGeom prst="rect">
            <a:avLst/>
          </a:prstGeom>
          <a:noFill/>
          <a:ln w="38100">
            <a:solidFill>
              <a:schemeClr val="folHlink"/>
            </a:solidFill>
            <a:miter lim="800000"/>
            <a:headEnd/>
            <a:tailEnd/>
          </a:ln>
          <a:effectLst/>
        </p:spPr>
      </p:pic>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Inside the Computer</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066800" y="1219200"/>
            <a:ext cx="6800850" cy="4375150"/>
          </a:xfrm>
          <a:prstGeom prst="rect">
            <a:avLst/>
          </a:prstGeom>
          <a:noFill/>
          <a:ln w="9525">
            <a:noFill/>
            <a:miter lim="800000"/>
            <a:headEnd/>
            <a:tailEnd/>
          </a:ln>
          <a:effectLst/>
        </p:spPr>
      </p:pic>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dirty="0"/>
              <a:t>A number is changed to the binary system before being stored in the computer memory, as described in last section. However, there are still two issues that need to be handled</a:t>
            </a:r>
            <a:r>
              <a:rPr lang="en-US" dirty="0" smtClean="0"/>
              <a:t>:</a:t>
            </a:r>
          </a:p>
          <a:p>
            <a:endParaRPr lang="en-US" dirty="0"/>
          </a:p>
          <a:p>
            <a:pPr>
              <a:buFont typeface="Wingdings" pitchFamily="2" charset="2"/>
              <a:buChar char="q"/>
            </a:pPr>
            <a:r>
              <a:rPr lang="en-US" dirty="0"/>
              <a:t>How to store the sign of the number</a:t>
            </a:r>
            <a:r>
              <a:rPr lang="en-US" dirty="0" smtClean="0"/>
              <a:t>.</a:t>
            </a:r>
          </a:p>
          <a:p>
            <a:pPr>
              <a:buFont typeface="Wingdings" pitchFamily="2" charset="2"/>
              <a:buChar char="q"/>
            </a:pPr>
            <a:endParaRPr lang="en-US" dirty="0"/>
          </a:p>
          <a:p>
            <a:pPr>
              <a:buFont typeface="Wingdings" pitchFamily="2" charset="2"/>
              <a:buChar char="q"/>
            </a:pPr>
            <a:r>
              <a:rPr lang="en-US" dirty="0"/>
              <a:t>How to show the decimal point.</a:t>
            </a:r>
          </a:p>
        </p:txBody>
      </p:sp>
      <p:sp>
        <p:nvSpPr>
          <p:cNvPr id="3" name="Title 2"/>
          <p:cNvSpPr>
            <a:spLocks noGrp="1"/>
          </p:cNvSpPr>
          <p:nvPr>
            <p:ph type="title"/>
          </p:nvPr>
        </p:nvSpPr>
        <p:spPr/>
        <p:txBody>
          <a:bodyPr/>
          <a:lstStyle/>
          <a:p>
            <a:r>
              <a:rPr lang="en-US" dirty="0" smtClean="0"/>
              <a:t>Storing Numbers</a:t>
            </a:r>
            <a:endParaRPr lang="en-US" dirty="0"/>
          </a:p>
        </p:txBody>
      </p:sp>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Integers are whole numbers (numbers without a fractional part). </a:t>
            </a:r>
            <a:endParaRPr lang="en-US" dirty="0" smtClean="0"/>
          </a:p>
          <a:p>
            <a:r>
              <a:rPr lang="en-US" dirty="0" smtClean="0"/>
              <a:t>For </a:t>
            </a:r>
            <a:r>
              <a:rPr lang="en-US" dirty="0"/>
              <a:t>example, 134 and −125 are integers, whereas 134.23 and −0.235 are not. </a:t>
            </a:r>
            <a:endParaRPr lang="en-US" dirty="0" smtClean="0"/>
          </a:p>
          <a:p>
            <a:r>
              <a:rPr lang="en-US" dirty="0" smtClean="0"/>
              <a:t>An </a:t>
            </a:r>
            <a:r>
              <a:rPr lang="en-US" dirty="0"/>
              <a:t>integer can be thought of as a number in which the position of the decimal point is fixed: the decimal point is to the right of the least significant (rightmost) bit. </a:t>
            </a:r>
            <a:endParaRPr lang="en-US" dirty="0" smtClean="0"/>
          </a:p>
          <a:p>
            <a:r>
              <a:rPr lang="en-US" dirty="0" smtClean="0"/>
              <a:t>For </a:t>
            </a:r>
            <a:r>
              <a:rPr lang="en-US" dirty="0"/>
              <a:t>this reason, fixed-point representation is used to store an </a:t>
            </a:r>
            <a:r>
              <a:rPr lang="en-US" dirty="0" smtClean="0"/>
              <a:t>integer. </a:t>
            </a:r>
            <a:r>
              <a:rPr lang="en-US" dirty="0"/>
              <a:t>In this representation the decimal point is assumed but not stored.</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Storing Integers</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609600" y="3733800"/>
            <a:ext cx="7907337" cy="1347788"/>
          </a:xfrm>
          <a:prstGeom prst="rect">
            <a:avLst/>
          </a:prstGeom>
          <a:noFill/>
          <a:ln w="9525">
            <a:noFill/>
            <a:miter lim="800000"/>
            <a:headEnd/>
            <a:tailEnd/>
          </a:ln>
          <a:effectLst/>
        </p:spPr>
      </p:pic>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An unsigned integer is an integer that can never be negative and can take only 0 or positive values. Its range is between 0 and positive infinity. </a:t>
            </a:r>
            <a:endParaRPr lang="en-US" dirty="0" smtClean="0"/>
          </a:p>
          <a:p>
            <a:endParaRPr lang="en-US" dirty="0"/>
          </a:p>
          <a:p>
            <a:r>
              <a:rPr lang="en-US" dirty="0"/>
              <a:t>An input device stores an unsigned integer using the following steps</a:t>
            </a:r>
            <a:r>
              <a:rPr lang="en-US" dirty="0" smtClean="0"/>
              <a:t>:</a:t>
            </a:r>
          </a:p>
          <a:p>
            <a:endParaRPr lang="en-US" dirty="0"/>
          </a:p>
          <a:p>
            <a:pPr>
              <a:buFont typeface="Wingdings" pitchFamily="2" charset="2"/>
              <a:buChar char="q"/>
            </a:pPr>
            <a:r>
              <a:rPr lang="en-US" dirty="0"/>
              <a:t>The integer is changed to binary</a:t>
            </a:r>
            <a:r>
              <a:rPr lang="en-US" dirty="0" smtClean="0"/>
              <a:t>.</a:t>
            </a:r>
          </a:p>
          <a:p>
            <a:pPr>
              <a:buFont typeface="Wingdings" pitchFamily="2" charset="2"/>
              <a:buChar char="q"/>
            </a:pPr>
            <a:endParaRPr lang="en-US" dirty="0"/>
          </a:p>
          <a:p>
            <a:pPr>
              <a:buFont typeface="Wingdings" pitchFamily="2" charset="2"/>
              <a:buChar char="q"/>
            </a:pPr>
            <a:r>
              <a:rPr lang="en-US" dirty="0"/>
              <a:t>If the number of bits is less than n, 0s are added to the left.</a:t>
            </a:r>
          </a:p>
        </p:txBody>
      </p:sp>
      <p:sp>
        <p:nvSpPr>
          <p:cNvPr id="3" name="Title 2"/>
          <p:cNvSpPr>
            <a:spLocks noGrp="1"/>
          </p:cNvSpPr>
          <p:nvPr>
            <p:ph type="title"/>
          </p:nvPr>
        </p:nvSpPr>
        <p:spPr/>
        <p:txBody>
          <a:bodyPr/>
          <a:lstStyle/>
          <a:p>
            <a:r>
              <a:rPr lang="en-US" dirty="0" smtClean="0"/>
              <a:t>Unsigned representation</a:t>
            </a:r>
            <a:endParaRPr lang="en-US" dirty="0"/>
          </a:p>
        </p:txBody>
      </p:sp>
    </p:spTree>
  </p:cSld>
  <p:clrMapOvr>
    <a:masterClrMapping/>
  </p:clrMapOvr>
  <p:transition>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Store 7 in </a:t>
            </a:r>
            <a:r>
              <a:rPr lang="en-US" dirty="0" smtClean="0"/>
              <a:t>an </a:t>
            </a:r>
            <a:r>
              <a:rPr lang="en-US" dirty="0"/>
              <a:t>8-bit memory location using unsigned representation</a:t>
            </a:r>
            <a:r>
              <a:rPr lang="en-US" dirty="0" smtClean="0"/>
              <a:t>.</a:t>
            </a:r>
          </a:p>
          <a:p>
            <a:endParaRPr lang="en-US" dirty="0" smtClean="0"/>
          </a:p>
          <a:p>
            <a:pPr algn="just"/>
            <a:r>
              <a:rPr lang="en-US" dirty="0">
                <a:solidFill>
                  <a:schemeClr val="folHlink"/>
                </a:solidFill>
              </a:rPr>
              <a:t>Solution</a:t>
            </a:r>
          </a:p>
          <a:p>
            <a:pPr algn="just"/>
            <a:r>
              <a:rPr lang="en-US" dirty="0"/>
              <a:t>First change the integer to binary, (111)</a:t>
            </a:r>
            <a:r>
              <a:rPr lang="en-US" baseline="-25000" dirty="0"/>
              <a:t>2</a:t>
            </a:r>
            <a:r>
              <a:rPr lang="en-US" dirty="0"/>
              <a:t>. Add five 0s to make a total of eight bits, (00000111)</a:t>
            </a:r>
            <a:r>
              <a:rPr lang="en-US" baseline="-25000" dirty="0"/>
              <a:t>2</a:t>
            </a:r>
            <a:r>
              <a:rPr lang="en-US" dirty="0"/>
              <a:t>. The integer is stored in the memory location. Note that the subscript 2 is used to emphasize that the integer is binary, but the subscript is not stored in the computer.</a:t>
            </a:r>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304800" y="3886200"/>
            <a:ext cx="8486775" cy="1466850"/>
          </a:xfrm>
          <a:prstGeom prst="rect">
            <a:avLst/>
          </a:prstGeom>
          <a:noFill/>
          <a:ln w="9525">
            <a:noFill/>
            <a:miter lim="800000"/>
            <a:headEnd/>
            <a:tailEnd/>
          </a:ln>
          <a:effectLst/>
        </p:spPr>
      </p:pic>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Store 258 </a:t>
            </a:r>
            <a:r>
              <a:rPr lang="en-US" dirty="0" smtClean="0"/>
              <a:t>in </a:t>
            </a:r>
            <a:r>
              <a:rPr lang="en-US" dirty="0"/>
              <a:t>a 16-bit memory location</a:t>
            </a:r>
            <a:r>
              <a:rPr lang="en-US" dirty="0" smtClean="0"/>
              <a:t>.</a:t>
            </a:r>
          </a:p>
          <a:p>
            <a:endParaRPr lang="en-US" dirty="0"/>
          </a:p>
          <a:p>
            <a:r>
              <a:rPr lang="en-US" dirty="0"/>
              <a:t>Solution</a:t>
            </a:r>
          </a:p>
          <a:p>
            <a:r>
              <a:rPr lang="en-US" dirty="0"/>
              <a:t>First change the integer to binary (100000010)</a:t>
            </a:r>
            <a:r>
              <a:rPr lang="en-US" baseline="-25000" dirty="0"/>
              <a:t>2</a:t>
            </a:r>
            <a:r>
              <a:rPr lang="en-US" dirty="0"/>
              <a:t>. Add seven 0s to make a total of sixteen bits, (0000000100000010)</a:t>
            </a:r>
            <a:r>
              <a:rPr lang="en-US" baseline="-25000" dirty="0"/>
              <a:t>2</a:t>
            </a:r>
            <a:r>
              <a:rPr lang="en-US" dirty="0"/>
              <a:t>. The integer is stored in the memory location.</a:t>
            </a:r>
          </a:p>
        </p:txBody>
      </p:sp>
      <p:sp>
        <p:nvSpPr>
          <p:cNvPr id="3" name="Title 2"/>
          <p:cNvSpPr>
            <a:spLocks noGrp="1"/>
          </p:cNvSpPr>
          <p:nvPr>
            <p:ph type="title"/>
          </p:nvPr>
        </p:nvSpPr>
        <p:spPr/>
        <p:txBody>
          <a:bodyPr/>
          <a:lstStyle/>
          <a:p>
            <a:r>
              <a:rPr lang="en-US" dirty="0" smtClean="0"/>
              <a:t>Example 2</a:t>
            </a:r>
            <a:endParaRPr lang="en-US" dirty="0"/>
          </a:p>
        </p:txBody>
      </p:sp>
      <p:pic>
        <p:nvPicPr>
          <p:cNvPr id="4" name="Picture 6"/>
          <p:cNvPicPr>
            <a:picLocks noChangeAspect="1" noChangeArrowheads="1"/>
          </p:cNvPicPr>
          <p:nvPr/>
        </p:nvPicPr>
        <p:blipFill>
          <a:blip r:embed="rId2" cstate="print"/>
          <a:srcRect/>
          <a:stretch>
            <a:fillRect/>
          </a:stretch>
        </p:blipFill>
        <p:spPr bwMode="auto">
          <a:xfrm>
            <a:off x="112713" y="3321844"/>
            <a:ext cx="8574087" cy="1366837"/>
          </a:xfrm>
          <a:prstGeom prst="rect">
            <a:avLst/>
          </a:prstGeom>
          <a:noFill/>
          <a:ln w="9525">
            <a:noFill/>
            <a:miter lim="800000"/>
            <a:headEnd/>
            <a:tailEnd/>
          </a:ln>
          <a:effectLst/>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In this method, the available range for unsigned integers (0 to 2</a:t>
            </a:r>
            <a:r>
              <a:rPr lang="en-US" baseline="30000" dirty="0"/>
              <a:t>n</a:t>
            </a:r>
            <a:r>
              <a:rPr lang="en-US" dirty="0"/>
              <a:t> − 1) is divided into two equal sub-ranges. The first half represents positive integers, the second half, negative integers.</a:t>
            </a:r>
          </a:p>
          <a:p>
            <a:endParaRPr lang="en-US" dirty="0"/>
          </a:p>
        </p:txBody>
      </p:sp>
      <p:sp>
        <p:nvSpPr>
          <p:cNvPr id="3" name="Title 2"/>
          <p:cNvSpPr>
            <a:spLocks noGrp="1"/>
          </p:cNvSpPr>
          <p:nvPr>
            <p:ph type="title"/>
          </p:nvPr>
        </p:nvSpPr>
        <p:spPr/>
        <p:txBody>
          <a:bodyPr/>
          <a:lstStyle/>
          <a:p>
            <a:r>
              <a:rPr lang="en-US" dirty="0" smtClean="0"/>
              <a:t>Sign-and-Magnitude Representation</a:t>
            </a:r>
            <a:endParaRPr lang="en-US" dirty="0"/>
          </a:p>
        </p:txBody>
      </p:sp>
      <p:pic>
        <p:nvPicPr>
          <p:cNvPr id="4" name="Picture 7"/>
          <p:cNvPicPr>
            <a:picLocks noChangeAspect="1" noChangeArrowheads="1"/>
          </p:cNvPicPr>
          <p:nvPr/>
        </p:nvPicPr>
        <p:blipFill>
          <a:blip r:embed="rId2" cstate="print"/>
          <a:srcRect/>
          <a:stretch>
            <a:fillRect/>
          </a:stretch>
        </p:blipFill>
        <p:spPr bwMode="auto">
          <a:xfrm>
            <a:off x="203200" y="2286000"/>
            <a:ext cx="8712200" cy="642937"/>
          </a:xfrm>
          <a:prstGeom prst="rect">
            <a:avLst/>
          </a:prstGeom>
          <a:noFill/>
          <a:ln w="9525">
            <a:noFill/>
            <a:miter lim="800000"/>
            <a:headEnd/>
            <a:tailEnd/>
          </a:ln>
          <a:effectLst/>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Store +28 in an 8-bit memory location using sign-and-magnitude representation</a:t>
            </a:r>
            <a:r>
              <a:rPr lang="en-US" dirty="0" smtClean="0"/>
              <a:t>.</a:t>
            </a:r>
          </a:p>
          <a:p>
            <a:endParaRPr lang="en-US" dirty="0"/>
          </a:p>
          <a:p>
            <a:pPr algn="just"/>
            <a:r>
              <a:rPr lang="en-US" dirty="0">
                <a:solidFill>
                  <a:schemeClr val="folHlink"/>
                </a:solidFill>
              </a:rPr>
              <a:t>Solution</a:t>
            </a:r>
          </a:p>
          <a:p>
            <a:pPr algn="just"/>
            <a:r>
              <a:rPr lang="en-US" dirty="0"/>
              <a:t>The integer is changed to 7-bit binary. The leftmost bit is set to 0. The 8-bit number is stored.</a:t>
            </a:r>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241300" y="2971800"/>
            <a:ext cx="8547100" cy="1122362"/>
          </a:xfrm>
          <a:prstGeom prst="rect">
            <a:avLst/>
          </a:prstGeom>
          <a:noFill/>
          <a:ln w="9525">
            <a:noFill/>
            <a:miter lim="800000"/>
            <a:headEnd/>
            <a:tailEnd/>
          </a:ln>
          <a:effec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Fourth Generation Computers (1971 – present)</a:t>
            </a:r>
          </a:p>
        </p:txBody>
      </p:sp>
      <p:sp>
        <p:nvSpPr>
          <p:cNvPr id="4" name="TextBox 3"/>
          <p:cNvSpPr txBox="1"/>
          <p:nvPr/>
        </p:nvSpPr>
        <p:spPr>
          <a:xfrm>
            <a:off x="241300" y="990600"/>
            <a:ext cx="8714232" cy="929485"/>
          </a:xfrm>
          <a:prstGeom prst="rect">
            <a:avLst/>
          </a:prstGeom>
          <a:noFill/>
        </p:spPr>
        <p:txBody>
          <a:bodyPr wrap="square" rtlCol="0">
            <a:spAutoFit/>
          </a:bodyPr>
          <a:lstStyle/>
          <a:p>
            <a:pPr algn="l"/>
            <a:r>
              <a:rPr lang="en-US" sz="1600" b="0" dirty="0" smtClean="0"/>
              <a:t>First microchips-based central processing units consisted of multiple microchips for different CPU components. The drive for ever greater integration and miniaturization led towards single-chip CPUs, where all of the necessary CPU components were put onto a single microchip, called a microprocessor. The first single-chip CPU, or a microprocessor, was Intel 4004.</a:t>
            </a:r>
          </a:p>
        </p:txBody>
      </p:sp>
      <p:pic>
        <p:nvPicPr>
          <p:cNvPr id="31748" name="Picture 4" descr="History of The Computer"/>
          <p:cNvPicPr>
            <a:picLocks noChangeAspect="1" noChangeArrowheads="1"/>
          </p:cNvPicPr>
          <p:nvPr/>
        </p:nvPicPr>
        <p:blipFill>
          <a:blip r:embed="rId2" cstate="print"/>
          <a:srcRect/>
          <a:stretch>
            <a:fillRect/>
          </a:stretch>
        </p:blipFill>
        <p:spPr bwMode="auto">
          <a:xfrm>
            <a:off x="241300" y="2209800"/>
            <a:ext cx="2349500" cy="2122382"/>
          </a:xfrm>
          <a:prstGeom prst="rect">
            <a:avLst/>
          </a:prstGeom>
          <a:noFill/>
        </p:spPr>
      </p:pic>
      <p:sp>
        <p:nvSpPr>
          <p:cNvPr id="7" name="TextBox 6"/>
          <p:cNvSpPr txBox="1"/>
          <p:nvPr/>
        </p:nvSpPr>
        <p:spPr>
          <a:xfrm>
            <a:off x="152400" y="4332182"/>
            <a:ext cx="2438400" cy="301621"/>
          </a:xfrm>
          <a:prstGeom prst="rect">
            <a:avLst/>
          </a:prstGeom>
          <a:noFill/>
        </p:spPr>
        <p:txBody>
          <a:bodyPr wrap="square" rtlCol="0">
            <a:spAutoFit/>
          </a:bodyPr>
          <a:lstStyle/>
          <a:p>
            <a:r>
              <a:rPr lang="en-US" sz="1600" b="0" dirty="0" smtClean="0"/>
              <a:t>Altair 8800, first PC</a:t>
            </a:r>
          </a:p>
        </p:txBody>
      </p:sp>
      <p:pic>
        <p:nvPicPr>
          <p:cNvPr id="31750" name="Picture 6" descr="http://www.computersciencelab.com/ComputerHistory/HtmlHelp/Images2/IBM_PC.jpg"/>
          <p:cNvPicPr>
            <a:picLocks noChangeAspect="1" noChangeArrowheads="1"/>
          </p:cNvPicPr>
          <p:nvPr/>
        </p:nvPicPr>
        <p:blipFill>
          <a:blip r:embed="rId3" cstate="print"/>
          <a:srcRect/>
          <a:stretch>
            <a:fillRect/>
          </a:stretch>
        </p:blipFill>
        <p:spPr bwMode="auto">
          <a:xfrm>
            <a:off x="5943600" y="2174660"/>
            <a:ext cx="2857500" cy="2143125"/>
          </a:xfrm>
          <a:prstGeom prst="rect">
            <a:avLst/>
          </a:prstGeom>
          <a:noFill/>
        </p:spPr>
      </p:pic>
      <p:sp>
        <p:nvSpPr>
          <p:cNvPr id="9" name="TextBox 8"/>
          <p:cNvSpPr txBox="1"/>
          <p:nvPr/>
        </p:nvSpPr>
        <p:spPr>
          <a:xfrm>
            <a:off x="6172200" y="4329003"/>
            <a:ext cx="2362200" cy="304800"/>
          </a:xfrm>
          <a:prstGeom prst="rect">
            <a:avLst/>
          </a:prstGeom>
          <a:noFill/>
        </p:spPr>
        <p:txBody>
          <a:bodyPr wrap="square" rtlCol="0">
            <a:spAutoFit/>
          </a:bodyPr>
          <a:lstStyle/>
          <a:p>
            <a:r>
              <a:rPr lang="en-US" sz="1600" b="0" dirty="0" smtClean="0"/>
              <a:t>IBM PC</a:t>
            </a:r>
          </a:p>
        </p:txBody>
      </p:sp>
      <p:pic>
        <p:nvPicPr>
          <p:cNvPr id="31752" name="Picture 8" descr="Apple I computer"/>
          <p:cNvPicPr>
            <a:picLocks noChangeAspect="1" noChangeArrowheads="1"/>
          </p:cNvPicPr>
          <p:nvPr/>
        </p:nvPicPr>
        <p:blipFill>
          <a:blip r:embed="rId4" cstate="print"/>
          <a:srcRect/>
          <a:stretch>
            <a:fillRect/>
          </a:stretch>
        </p:blipFill>
        <p:spPr bwMode="auto">
          <a:xfrm>
            <a:off x="2896840" y="2209800"/>
            <a:ext cx="2818160" cy="2107985"/>
          </a:xfrm>
          <a:prstGeom prst="rect">
            <a:avLst/>
          </a:prstGeom>
          <a:noFill/>
        </p:spPr>
      </p:pic>
      <p:sp>
        <p:nvSpPr>
          <p:cNvPr id="11" name="TextBox 10"/>
          <p:cNvSpPr txBox="1"/>
          <p:nvPr/>
        </p:nvSpPr>
        <p:spPr>
          <a:xfrm>
            <a:off x="3124200" y="4332182"/>
            <a:ext cx="2362200" cy="304800"/>
          </a:xfrm>
          <a:prstGeom prst="rect">
            <a:avLst/>
          </a:prstGeom>
          <a:noFill/>
        </p:spPr>
        <p:txBody>
          <a:bodyPr wrap="square" rtlCol="0">
            <a:spAutoFit/>
          </a:bodyPr>
          <a:lstStyle/>
          <a:p>
            <a:r>
              <a:rPr lang="en-US" sz="1600" b="0" dirty="0" smtClean="0"/>
              <a:t>Apple I</a:t>
            </a:r>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lgn="just"/>
            <a:r>
              <a:rPr lang="en-US" dirty="0"/>
              <a:t>Store </a:t>
            </a:r>
            <a:r>
              <a:rPr lang="en-US" dirty="0">
                <a:latin typeface="Symbol" pitchFamily="18" charset="2"/>
              </a:rPr>
              <a:t>-</a:t>
            </a:r>
            <a:r>
              <a:rPr lang="en-US" dirty="0"/>
              <a:t>28 in an 8-bit memory location using sign-and-magnitude representation.</a:t>
            </a:r>
          </a:p>
          <a:p>
            <a:endParaRPr lang="en-US" dirty="0"/>
          </a:p>
          <a:p>
            <a:pPr algn="just"/>
            <a:r>
              <a:rPr lang="en-US" dirty="0">
                <a:solidFill>
                  <a:schemeClr val="folHlink"/>
                </a:solidFill>
              </a:rPr>
              <a:t>Solution</a:t>
            </a:r>
          </a:p>
          <a:p>
            <a:pPr algn="just"/>
            <a:r>
              <a:rPr lang="en-US" dirty="0"/>
              <a:t>The integer is changed to 7-bit binary. The leftmost bit is set to 1. The 8-bit number is stored.</a:t>
            </a:r>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57150" y="2819400"/>
            <a:ext cx="8629650" cy="1195387"/>
          </a:xfrm>
          <a:prstGeom prst="rect">
            <a:avLst/>
          </a:prstGeom>
          <a:noFill/>
          <a:ln w="9525">
            <a:noFill/>
            <a:miter lim="800000"/>
            <a:headEnd/>
            <a:tailEnd/>
          </a:ln>
          <a:effectLst/>
        </p:spPr>
      </p:pic>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 real is a number with an integral part and a fractional part. </a:t>
            </a:r>
            <a:endParaRPr lang="en-US" dirty="0" smtClean="0"/>
          </a:p>
          <a:p>
            <a:r>
              <a:rPr lang="en-US" dirty="0" smtClean="0"/>
              <a:t>For </a:t>
            </a:r>
            <a:r>
              <a:rPr lang="en-US" dirty="0"/>
              <a:t>example, 23.7 is a real number—the integral part is 27 and the fractional part is 7/10. </a:t>
            </a:r>
            <a:endParaRPr lang="en-US" dirty="0" smtClean="0"/>
          </a:p>
          <a:p>
            <a:r>
              <a:rPr lang="en-US" dirty="0" smtClean="0"/>
              <a:t>Although </a:t>
            </a:r>
            <a:r>
              <a:rPr lang="en-US" dirty="0"/>
              <a:t>a fixed-point representation can be used to represent a real number, the result may not be accurate or it may not have the required precision. </a:t>
            </a:r>
            <a:endParaRPr lang="en-US" dirty="0" smtClean="0"/>
          </a:p>
          <a:p>
            <a:r>
              <a:rPr lang="en-US" dirty="0" smtClean="0"/>
              <a:t>The </a:t>
            </a:r>
            <a:r>
              <a:rPr lang="en-US" dirty="0"/>
              <a:t>next two examples explain why.</a:t>
            </a:r>
          </a:p>
          <a:p>
            <a:endParaRPr lang="en-US" dirty="0"/>
          </a:p>
        </p:txBody>
      </p:sp>
      <p:sp>
        <p:nvSpPr>
          <p:cNvPr id="3" name="Title 2"/>
          <p:cNvSpPr>
            <a:spLocks noGrp="1"/>
          </p:cNvSpPr>
          <p:nvPr>
            <p:ph type="title"/>
          </p:nvPr>
        </p:nvSpPr>
        <p:spPr/>
        <p:txBody>
          <a:bodyPr/>
          <a:lstStyle/>
          <a:p>
            <a:r>
              <a:rPr lang="en-US" dirty="0" smtClean="0"/>
              <a:t>Storing </a:t>
            </a:r>
            <a:r>
              <a:rPr lang="en-US" dirty="0" err="1" smtClean="0"/>
              <a:t>Reals</a:t>
            </a:r>
            <a:endParaRPr lang="en-US" dirty="0"/>
          </a:p>
        </p:txBody>
      </p:sp>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u="sng" dirty="0" smtClean="0"/>
              <a:t>Example1</a:t>
            </a:r>
          </a:p>
          <a:p>
            <a:r>
              <a:rPr lang="en-US" dirty="0"/>
              <a:t>In the decimal system, assume that we use a fixed-point representation with two digits at the right of the decimal point and fourteen digits at the left of the decimal point, for a total of sixteen digits. The precision of a real number in this system is lost if we try to represent a decimal number such as 1.00234: the system stores the number as 1.00.</a:t>
            </a:r>
          </a:p>
          <a:p>
            <a:r>
              <a:rPr lang="en-US" u="sng" dirty="0" smtClean="0"/>
              <a:t>Example 2</a:t>
            </a:r>
          </a:p>
          <a:p>
            <a:r>
              <a:rPr lang="en-US" dirty="0"/>
              <a:t>In the decimal system, assume that we use a fixed-point representation with six digits to the right of the decimal point and ten digits for the left of the decimal point, for a total of sixteen digits. The accuracy of a real number in this system is lost if we try to represent a decimal number such as 236154302345.00. The system stores the number as 6154302345.00: the integral part is much smaller than it should be.</a:t>
            </a:r>
          </a:p>
          <a:p>
            <a:endParaRPr lang="en-US" dirty="0"/>
          </a:p>
        </p:txBody>
      </p:sp>
      <p:sp>
        <p:nvSpPr>
          <p:cNvPr id="3" name="Title 2"/>
          <p:cNvSpPr>
            <a:spLocks noGrp="1"/>
          </p:cNvSpPr>
          <p:nvPr>
            <p:ph type="title"/>
          </p:nvPr>
        </p:nvSpPr>
        <p:spPr/>
        <p:txBody>
          <a:bodyPr/>
          <a:lstStyle/>
          <a:p>
            <a:r>
              <a:rPr lang="en-US" dirty="0" smtClean="0"/>
              <a:t>Example</a:t>
            </a:r>
            <a:endParaRPr lang="en-US" dirty="0"/>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solution for maintaining accuracy or precision is to use </a:t>
            </a:r>
            <a:r>
              <a:rPr lang="en-US" dirty="0">
                <a:solidFill>
                  <a:schemeClr val="folHlink"/>
                </a:solidFill>
              </a:rPr>
              <a:t>floating-point representation</a:t>
            </a:r>
            <a:r>
              <a:rPr lang="en-US" dirty="0"/>
              <a:t>. </a:t>
            </a:r>
          </a:p>
          <a:p>
            <a:endParaRPr lang="en-US" dirty="0"/>
          </a:p>
        </p:txBody>
      </p:sp>
      <p:sp>
        <p:nvSpPr>
          <p:cNvPr id="3" name="Title 2"/>
          <p:cNvSpPr>
            <a:spLocks noGrp="1"/>
          </p:cNvSpPr>
          <p:nvPr>
            <p:ph type="title"/>
          </p:nvPr>
        </p:nvSpPr>
        <p:spPr/>
        <p:txBody>
          <a:bodyPr/>
          <a:lstStyle/>
          <a:p>
            <a:r>
              <a:rPr lang="en-US" dirty="0" smtClean="0"/>
              <a:t>Floating-Point Representation</a:t>
            </a:r>
            <a:endParaRPr lang="en-US" dirty="0"/>
          </a:p>
        </p:txBody>
      </p:sp>
      <p:pic>
        <p:nvPicPr>
          <p:cNvPr id="4" name="Picture 8"/>
          <p:cNvPicPr>
            <a:picLocks noChangeAspect="1" noChangeArrowheads="1"/>
          </p:cNvPicPr>
          <p:nvPr/>
        </p:nvPicPr>
        <p:blipFill>
          <a:blip r:embed="rId2" cstate="print"/>
          <a:srcRect/>
          <a:stretch>
            <a:fillRect/>
          </a:stretch>
        </p:blipFill>
        <p:spPr bwMode="auto">
          <a:xfrm>
            <a:off x="873125" y="1981200"/>
            <a:ext cx="7397750" cy="1890713"/>
          </a:xfrm>
          <a:prstGeom prst="rect">
            <a:avLst/>
          </a:prstGeom>
          <a:noFill/>
          <a:ln w="9525">
            <a:noFill/>
            <a:miter lim="800000"/>
            <a:headEnd/>
            <a:tailEnd/>
          </a:ln>
          <a:effectLst/>
        </p:spPr>
      </p:pic>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The following shows the decimal number</a:t>
            </a:r>
          </a:p>
          <a:p>
            <a:pPr algn="ctr"/>
            <a:r>
              <a:rPr lang="en-US" dirty="0"/>
              <a:t>7,452,000,000,000,000,000,000.00</a:t>
            </a:r>
          </a:p>
          <a:p>
            <a:r>
              <a:rPr lang="en-US" dirty="0"/>
              <a:t>in scientific notation (floating-point representation</a:t>
            </a:r>
            <a:r>
              <a:rPr lang="en-US" dirty="0" smtClean="0"/>
              <a:t>).</a:t>
            </a:r>
          </a:p>
          <a:p>
            <a:endParaRPr lang="en-US" dirty="0"/>
          </a:p>
          <a:p>
            <a:endParaRPr lang="en-US" dirty="0" smtClean="0"/>
          </a:p>
          <a:p>
            <a:endParaRPr lang="en-US" dirty="0"/>
          </a:p>
          <a:p>
            <a:endParaRPr lang="en-US" dirty="0" smtClean="0"/>
          </a:p>
          <a:p>
            <a:r>
              <a:rPr lang="en-US" dirty="0"/>
              <a:t>The three sections are the </a:t>
            </a:r>
            <a:r>
              <a:rPr lang="en-US" dirty="0">
                <a:solidFill>
                  <a:schemeClr val="folHlink"/>
                </a:solidFill>
              </a:rPr>
              <a:t>sign</a:t>
            </a:r>
            <a:r>
              <a:rPr lang="en-US" dirty="0"/>
              <a:t> (+), the </a:t>
            </a:r>
            <a:r>
              <a:rPr lang="en-US" dirty="0">
                <a:solidFill>
                  <a:schemeClr val="folHlink"/>
                </a:solidFill>
              </a:rPr>
              <a:t>shifter</a:t>
            </a:r>
            <a:r>
              <a:rPr lang="en-US" dirty="0"/>
              <a:t> (21) and the </a:t>
            </a:r>
            <a:r>
              <a:rPr lang="en-US" dirty="0">
                <a:solidFill>
                  <a:schemeClr val="folHlink"/>
                </a:solidFill>
              </a:rPr>
              <a:t>fixed-point part</a:t>
            </a:r>
            <a:r>
              <a:rPr lang="en-US" dirty="0"/>
              <a:t> (7.425). Note that the shifter is the exponent.</a:t>
            </a:r>
          </a:p>
          <a:p>
            <a:endParaRPr lang="en-US" dirty="0">
              <a:effectLst>
                <a:outerShdw blurRad="38100" dist="38100" dir="2700000" algn="tl">
                  <a:srgbClr val="C0C0C0"/>
                </a:outerShdw>
              </a:effectLst>
            </a:endParaRPr>
          </a:p>
          <a:p>
            <a:endParaRPr lang="en-US" dirty="0"/>
          </a:p>
        </p:txBody>
      </p:sp>
      <p:sp>
        <p:nvSpPr>
          <p:cNvPr id="3" name="Title 2"/>
          <p:cNvSpPr>
            <a:spLocks noGrp="1"/>
          </p:cNvSpPr>
          <p:nvPr>
            <p:ph type="title"/>
          </p:nvPr>
        </p:nvSpPr>
        <p:spPr/>
        <p:txBody>
          <a:bodyPr/>
          <a:lstStyle/>
          <a:p>
            <a:r>
              <a:rPr lang="en-US" dirty="0" smtClean="0"/>
              <a:t>Example 1</a:t>
            </a:r>
            <a:endParaRPr lang="en-US" dirty="0"/>
          </a:p>
        </p:txBody>
      </p:sp>
      <p:pic>
        <p:nvPicPr>
          <p:cNvPr id="4" name="Picture 8"/>
          <p:cNvPicPr>
            <a:picLocks noChangeAspect="1" noChangeArrowheads="1"/>
          </p:cNvPicPr>
          <p:nvPr/>
        </p:nvPicPr>
        <p:blipFill>
          <a:blip r:embed="rId2" cstate="print"/>
          <a:srcRect/>
          <a:stretch>
            <a:fillRect/>
          </a:stretch>
        </p:blipFill>
        <p:spPr bwMode="auto">
          <a:xfrm>
            <a:off x="685800" y="2209800"/>
            <a:ext cx="7678737" cy="1252537"/>
          </a:xfrm>
          <a:prstGeom prst="rect">
            <a:avLst/>
          </a:prstGeom>
          <a:noFill/>
          <a:ln w="9525">
            <a:noFill/>
            <a:miter lim="800000"/>
            <a:headEnd/>
            <a:tailEnd/>
          </a:ln>
          <a:effectLst/>
        </p:spPr>
      </p:pic>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Show the number</a:t>
            </a:r>
          </a:p>
          <a:p>
            <a:pPr algn="ctr"/>
            <a:r>
              <a:rPr lang="en-US" dirty="0"/>
              <a:t>−0.0000000000000232</a:t>
            </a:r>
          </a:p>
          <a:p>
            <a:r>
              <a:rPr lang="en-US" dirty="0"/>
              <a:t>in scientific notation (floating-point representation).</a:t>
            </a:r>
          </a:p>
          <a:p>
            <a:r>
              <a:rPr lang="en-US" dirty="0">
                <a:solidFill>
                  <a:schemeClr val="folHlink"/>
                </a:solidFill>
              </a:rPr>
              <a:t>Solution</a:t>
            </a:r>
            <a:r>
              <a:rPr lang="en-US" dirty="0"/>
              <a:t/>
            </a:r>
            <a:br>
              <a:rPr lang="en-US" dirty="0"/>
            </a:br>
            <a:r>
              <a:rPr lang="en-US" dirty="0"/>
              <a:t>We use the same approach as in the previous example—we move the decimal point after the digit 2, as shown below</a:t>
            </a:r>
            <a:r>
              <a:rPr lang="en-US" dirty="0" smtClean="0"/>
              <a:t>:</a:t>
            </a:r>
          </a:p>
          <a:p>
            <a:endParaRPr lang="en-US" dirty="0"/>
          </a:p>
          <a:p>
            <a:endParaRPr lang="en-US" dirty="0" smtClean="0"/>
          </a:p>
          <a:p>
            <a:endParaRPr lang="en-US" dirty="0"/>
          </a:p>
          <a:p>
            <a:endParaRPr lang="en-US" dirty="0" smtClean="0"/>
          </a:p>
          <a:p>
            <a:endParaRPr lang="en-US" dirty="0"/>
          </a:p>
          <a:p>
            <a:r>
              <a:rPr lang="en-US" dirty="0"/>
              <a:t>The three sections are the </a:t>
            </a:r>
            <a:r>
              <a:rPr lang="en-US" dirty="0">
                <a:solidFill>
                  <a:schemeClr val="folHlink"/>
                </a:solidFill>
              </a:rPr>
              <a:t>sign</a:t>
            </a:r>
            <a:r>
              <a:rPr lang="en-US" dirty="0"/>
              <a:t> (</a:t>
            </a:r>
            <a:r>
              <a:rPr lang="en-US" dirty="0">
                <a:latin typeface="Symbol" pitchFamily="18" charset="2"/>
              </a:rPr>
              <a:t>-</a:t>
            </a:r>
            <a:r>
              <a:rPr lang="en-US" dirty="0"/>
              <a:t>), the </a:t>
            </a:r>
            <a:r>
              <a:rPr lang="en-US" dirty="0">
                <a:solidFill>
                  <a:schemeClr val="folHlink"/>
                </a:solidFill>
              </a:rPr>
              <a:t>shifter</a:t>
            </a:r>
            <a:r>
              <a:rPr lang="en-US" dirty="0"/>
              <a:t> (</a:t>
            </a:r>
            <a:r>
              <a:rPr lang="en-US" dirty="0">
                <a:latin typeface="Symbol" pitchFamily="18" charset="2"/>
              </a:rPr>
              <a:t>-</a:t>
            </a:r>
            <a:r>
              <a:rPr lang="en-US" dirty="0"/>
              <a:t>14) and the </a:t>
            </a:r>
            <a:r>
              <a:rPr lang="en-US" dirty="0">
                <a:solidFill>
                  <a:schemeClr val="folHlink"/>
                </a:solidFill>
              </a:rPr>
              <a:t>fixed-point part</a:t>
            </a:r>
            <a:r>
              <a:rPr lang="en-US" dirty="0"/>
              <a:t> (2.32). Note that the shifter is the exponent.</a:t>
            </a:r>
          </a:p>
          <a:p>
            <a:endParaRPr lang="en-US" dirty="0"/>
          </a:p>
          <a:p>
            <a:endParaRPr lang="en-US" dirty="0"/>
          </a:p>
        </p:txBody>
      </p:sp>
      <p:sp>
        <p:nvSpPr>
          <p:cNvPr id="3" name="Title 2"/>
          <p:cNvSpPr>
            <a:spLocks noGrp="1"/>
          </p:cNvSpPr>
          <p:nvPr>
            <p:ph type="title"/>
          </p:nvPr>
        </p:nvSpPr>
        <p:spPr/>
        <p:txBody>
          <a:bodyPr/>
          <a:lstStyle/>
          <a:p>
            <a:r>
              <a:rPr lang="en-US" dirty="0" smtClean="0"/>
              <a:t>Example 2</a:t>
            </a:r>
            <a:endParaRPr lang="en-US" dirty="0"/>
          </a:p>
        </p:txBody>
      </p:sp>
      <p:pic>
        <p:nvPicPr>
          <p:cNvPr id="4" name="Picture 9"/>
          <p:cNvPicPr>
            <a:picLocks noChangeAspect="1" noChangeArrowheads="1"/>
          </p:cNvPicPr>
          <p:nvPr/>
        </p:nvPicPr>
        <p:blipFill>
          <a:blip r:embed="rId2" cstate="print"/>
          <a:srcRect/>
          <a:stretch>
            <a:fillRect/>
          </a:stretch>
        </p:blipFill>
        <p:spPr bwMode="auto">
          <a:xfrm>
            <a:off x="525463" y="3124200"/>
            <a:ext cx="8091487" cy="1611312"/>
          </a:xfrm>
          <a:prstGeom prst="rect">
            <a:avLst/>
          </a:prstGeom>
          <a:noFill/>
          <a:ln w="9525">
            <a:noFill/>
            <a:miter lim="800000"/>
            <a:headEnd/>
            <a:tailEnd/>
          </a:ln>
          <a:effectLst/>
        </p:spPr>
      </p:pic>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 section of text in any language is a sequence of symbols used to represent an idea in that language. </a:t>
            </a:r>
            <a:endParaRPr lang="en-US" dirty="0" smtClean="0"/>
          </a:p>
          <a:p>
            <a:r>
              <a:rPr lang="en-US" dirty="0" smtClean="0"/>
              <a:t>For </a:t>
            </a:r>
            <a:r>
              <a:rPr lang="en-US" dirty="0"/>
              <a:t>example, the English language uses 26 symbols (A, B, C,…, Z) to represent uppercase letters, 26 symbols (a, b, c, …, z) to represent lowercase letters, nine symbols (0, 1, 2, …, 9) to represent numeric characters and symbols (., ?, :, ; , …, !) to represent punctuation. </a:t>
            </a:r>
            <a:endParaRPr lang="en-US" dirty="0" smtClean="0"/>
          </a:p>
          <a:p>
            <a:r>
              <a:rPr lang="en-US" dirty="0" smtClean="0"/>
              <a:t>Other </a:t>
            </a:r>
            <a:r>
              <a:rPr lang="en-US" dirty="0"/>
              <a:t>symbols such as blank, newline, and tab are used for text alignment and readability.</a:t>
            </a:r>
          </a:p>
        </p:txBody>
      </p:sp>
      <p:sp>
        <p:nvSpPr>
          <p:cNvPr id="3" name="Title 2"/>
          <p:cNvSpPr>
            <a:spLocks noGrp="1"/>
          </p:cNvSpPr>
          <p:nvPr>
            <p:ph type="title"/>
          </p:nvPr>
        </p:nvSpPr>
        <p:spPr/>
        <p:txBody>
          <a:bodyPr/>
          <a:lstStyle/>
          <a:p>
            <a:r>
              <a:rPr lang="en-US" dirty="0" smtClean="0"/>
              <a:t>Storing Text</a:t>
            </a:r>
            <a:endParaRPr lang="en-US" dirty="0"/>
          </a:p>
        </p:txBody>
      </p:sp>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pPr>
              <a:buFont typeface="Wingdings" pitchFamily="2" charset="2"/>
              <a:buChar char="q"/>
            </a:pPr>
            <a:r>
              <a:rPr lang="en-US" dirty="0" smtClean="0"/>
              <a:t>ASCII</a:t>
            </a:r>
          </a:p>
          <a:p>
            <a:pPr>
              <a:buFont typeface="Wingdings" pitchFamily="2" charset="2"/>
              <a:buChar char="q"/>
            </a:pPr>
            <a:endParaRPr lang="en-US" dirty="0"/>
          </a:p>
          <a:p>
            <a:pPr>
              <a:buFont typeface="Wingdings" pitchFamily="2" charset="2"/>
              <a:buChar char="q"/>
            </a:pPr>
            <a:r>
              <a:rPr lang="en-US" dirty="0" smtClean="0"/>
              <a:t>Unicode</a:t>
            </a:r>
          </a:p>
          <a:p>
            <a:pPr>
              <a:buFont typeface="Wingdings" pitchFamily="2" charset="2"/>
              <a:buChar char="q"/>
            </a:pPr>
            <a:endParaRPr lang="en-US" dirty="0"/>
          </a:p>
          <a:p>
            <a:pPr>
              <a:buFont typeface="Wingdings" pitchFamily="2" charset="2"/>
              <a:buChar char="q"/>
            </a:pPr>
            <a:r>
              <a:rPr lang="en-US" dirty="0"/>
              <a:t>Other Codes</a:t>
            </a:r>
          </a:p>
        </p:txBody>
      </p:sp>
      <p:sp>
        <p:nvSpPr>
          <p:cNvPr id="3" name="Title 2"/>
          <p:cNvSpPr>
            <a:spLocks noGrp="1"/>
          </p:cNvSpPr>
          <p:nvPr>
            <p:ph type="title"/>
          </p:nvPr>
        </p:nvSpPr>
        <p:spPr/>
        <p:txBody>
          <a:bodyPr/>
          <a:lstStyle/>
          <a:p>
            <a:r>
              <a:rPr lang="en-US" dirty="0" smtClean="0"/>
              <a:t>Codes</a:t>
            </a:r>
            <a:endParaRPr lang="en-US" dirty="0"/>
          </a:p>
        </p:txBody>
      </p:sp>
    </p:spTree>
  </p:cSld>
  <p:clrMapOvr>
    <a:masterClrMapping/>
  </p:clrMapOvr>
  <p:transition>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Acronym for the American Standard Code for Information Interchange. </a:t>
            </a:r>
            <a:r>
              <a:rPr lang="en-US" dirty="0" smtClean="0"/>
              <a:t>ASCII </a:t>
            </a:r>
            <a:r>
              <a:rPr lang="en-US" dirty="0"/>
              <a:t>is a code for representing English characters as numbers, with each letter assigned a number from 0 to 127. </a:t>
            </a:r>
            <a:r>
              <a:rPr lang="en-US" dirty="0" smtClean="0"/>
              <a:t>For </a:t>
            </a:r>
            <a:r>
              <a:rPr lang="en-US" dirty="0"/>
              <a:t>example, the ASCII code for uppercase M is 77. </a:t>
            </a:r>
            <a:endParaRPr lang="en-US" dirty="0" smtClean="0"/>
          </a:p>
          <a:p>
            <a:r>
              <a:rPr lang="en-US" dirty="0" smtClean="0"/>
              <a:t>Most </a:t>
            </a:r>
            <a:r>
              <a:rPr lang="en-US" dirty="0"/>
              <a:t>computers use ASCII codes to represent text, which makes it possible to transfer data from one computer to another.</a:t>
            </a:r>
          </a:p>
          <a:p>
            <a:r>
              <a:rPr lang="en-US" dirty="0" smtClean="0"/>
              <a:t>The </a:t>
            </a:r>
            <a:r>
              <a:rPr lang="en-US" dirty="0"/>
              <a:t>standard ASCII character set uses just 7 bits for each character. There are several larger character sets that use 8 bits, which gives them 128 additional characters. The extra characters are used to represent non-English characters, graphics symbols, and mathematical symbols.</a:t>
            </a:r>
          </a:p>
          <a:p>
            <a:r>
              <a:rPr lang="en-US" dirty="0"/>
              <a:t> </a:t>
            </a:r>
          </a:p>
          <a:p>
            <a:r>
              <a:rPr lang="en-US" dirty="0"/>
              <a:t> </a:t>
            </a:r>
          </a:p>
          <a:p>
            <a:r>
              <a:rPr lang="en-US" dirty="0"/>
              <a:t> </a:t>
            </a:r>
          </a:p>
          <a:p>
            <a:endParaRPr lang="en-US" dirty="0"/>
          </a:p>
        </p:txBody>
      </p:sp>
      <p:sp>
        <p:nvSpPr>
          <p:cNvPr id="3" name="Title 2"/>
          <p:cNvSpPr>
            <a:spLocks noGrp="1"/>
          </p:cNvSpPr>
          <p:nvPr>
            <p:ph type="title"/>
          </p:nvPr>
        </p:nvSpPr>
        <p:spPr/>
        <p:txBody>
          <a:bodyPr/>
          <a:lstStyle/>
          <a:p>
            <a:r>
              <a:rPr lang="en-US" dirty="0" smtClean="0"/>
              <a:t>ASCII</a:t>
            </a:r>
            <a:endParaRPr lang="en-US" dirty="0"/>
          </a:p>
        </p:txBody>
      </p:sp>
      <p:graphicFrame>
        <p:nvGraphicFramePr>
          <p:cNvPr id="63490" name="Object 2"/>
          <p:cNvGraphicFramePr>
            <a:graphicFrameLocks noChangeAspect="1"/>
          </p:cNvGraphicFramePr>
          <p:nvPr/>
        </p:nvGraphicFramePr>
        <p:xfrm>
          <a:off x="5486400" y="4114800"/>
          <a:ext cx="712787" cy="685800"/>
        </p:xfrm>
        <a:graphic>
          <a:graphicData uri="http://schemas.openxmlformats.org/presentationml/2006/ole">
            <p:oleObj spid="_x0000_s63490" name="Packager Shell Object" showAsIcon="1" r:id="rId3" imgW="712080" imgH="685440" progId="Package">
              <p:embed/>
            </p:oleObj>
          </a:graphicData>
        </a:graphic>
      </p:graphicFrame>
    </p:spTree>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a:t>A standard for representing characters as integers. Unlike ASCII, which uses 7 bits for each character, Unicode uses 16 bits, which means that it can represent more than 65,000 unique characters. </a:t>
            </a:r>
            <a:endParaRPr lang="en-US" dirty="0" smtClean="0"/>
          </a:p>
          <a:p>
            <a:r>
              <a:rPr lang="en-US" dirty="0" smtClean="0"/>
              <a:t>This </a:t>
            </a:r>
            <a:r>
              <a:rPr lang="en-US" dirty="0"/>
              <a:t>is a bit of overkill for English and Western-European languages, but it is necessary for some other languages, such as Greek, Chinese and Japanese. </a:t>
            </a:r>
          </a:p>
        </p:txBody>
      </p:sp>
      <p:sp>
        <p:nvSpPr>
          <p:cNvPr id="3" name="Title 2"/>
          <p:cNvSpPr>
            <a:spLocks noGrp="1"/>
          </p:cNvSpPr>
          <p:nvPr>
            <p:ph type="title"/>
          </p:nvPr>
        </p:nvSpPr>
        <p:spPr/>
        <p:txBody>
          <a:bodyPr/>
          <a:lstStyle/>
          <a:p>
            <a:r>
              <a:rPr lang="en-US" dirty="0" smtClean="0"/>
              <a:t>Unicode</a:t>
            </a:r>
            <a:endParaRPr lang="en-US" dirty="0"/>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Computer</a:t>
            </a:r>
            <a:endParaRPr lang="en-US" dirty="0"/>
          </a:p>
        </p:txBody>
      </p:sp>
      <p:pic>
        <p:nvPicPr>
          <p:cNvPr id="32770" name="Picture 2" descr="http://upload.wikimedia.org/wikipedia/commons/thumb/b/b6/Desktop_personal_computer.jpg/220px-Desktop_personal_computer.jpg"/>
          <p:cNvPicPr>
            <a:picLocks noChangeAspect="1" noChangeArrowheads="1"/>
          </p:cNvPicPr>
          <p:nvPr/>
        </p:nvPicPr>
        <p:blipFill>
          <a:blip r:embed="rId2" cstate="print"/>
          <a:srcRect/>
          <a:stretch>
            <a:fillRect/>
          </a:stretch>
        </p:blipFill>
        <p:spPr bwMode="auto">
          <a:xfrm>
            <a:off x="533400" y="1219200"/>
            <a:ext cx="2095500" cy="2790825"/>
          </a:xfrm>
          <a:prstGeom prst="rect">
            <a:avLst/>
          </a:prstGeom>
          <a:noFill/>
        </p:spPr>
      </p:pic>
      <p:pic>
        <p:nvPicPr>
          <p:cNvPr id="32772" name="Picture 4" descr="http://upload.wikimedia.org/wikipedia/en/thumb/5/5b/MSI_Laptop_computer.jpg/220px-MSI_Laptop_computer.jpg"/>
          <p:cNvPicPr>
            <a:picLocks noChangeAspect="1" noChangeArrowheads="1"/>
          </p:cNvPicPr>
          <p:nvPr/>
        </p:nvPicPr>
        <p:blipFill>
          <a:blip r:embed="rId3" cstate="print"/>
          <a:srcRect/>
          <a:stretch>
            <a:fillRect/>
          </a:stretch>
        </p:blipFill>
        <p:spPr bwMode="auto">
          <a:xfrm>
            <a:off x="3114675" y="1981200"/>
            <a:ext cx="2095500" cy="1552576"/>
          </a:xfrm>
          <a:prstGeom prst="rect">
            <a:avLst/>
          </a:prstGeom>
          <a:noFill/>
        </p:spPr>
      </p:pic>
      <p:pic>
        <p:nvPicPr>
          <p:cNvPr id="32774" name="Picture 6" descr="http://upload.wikimedia.org/wikipedia/commons/thumb/5/5f/Nexus_7_hands_on.jpg/110px-Nexus_7_hands_on.jpg"/>
          <p:cNvPicPr>
            <a:picLocks noChangeAspect="1" noChangeArrowheads="1"/>
          </p:cNvPicPr>
          <p:nvPr/>
        </p:nvPicPr>
        <p:blipFill>
          <a:blip r:embed="rId4" cstate="print"/>
          <a:srcRect/>
          <a:stretch>
            <a:fillRect/>
          </a:stretch>
        </p:blipFill>
        <p:spPr bwMode="auto">
          <a:xfrm>
            <a:off x="3114675" y="4267200"/>
            <a:ext cx="1047750" cy="1276350"/>
          </a:xfrm>
          <a:prstGeom prst="rect">
            <a:avLst/>
          </a:prstGeom>
          <a:noFill/>
        </p:spPr>
      </p:pic>
      <p:pic>
        <p:nvPicPr>
          <p:cNvPr id="32776" name="Picture 8" descr="http://upload.wikimedia.org/wikipedia/en/thumb/5/51/IPad1stGen.jpg/220px-IPad1stGen.jpg"/>
          <p:cNvPicPr>
            <a:picLocks noChangeAspect="1" noChangeArrowheads="1"/>
          </p:cNvPicPr>
          <p:nvPr/>
        </p:nvPicPr>
        <p:blipFill>
          <a:blip r:embed="rId5" cstate="print"/>
          <a:srcRect/>
          <a:stretch>
            <a:fillRect/>
          </a:stretch>
        </p:blipFill>
        <p:spPr bwMode="auto">
          <a:xfrm>
            <a:off x="6324600" y="1628775"/>
            <a:ext cx="2095500" cy="2076450"/>
          </a:xfrm>
          <a:prstGeom prst="rect">
            <a:avLst/>
          </a:prstGeom>
          <a:noFill/>
        </p:spPr>
      </p:pic>
      <p:pic>
        <p:nvPicPr>
          <p:cNvPr id="32778" name="Picture 10" descr="http://upload.wikimedia.org/wikipedia/commons/thumb/c/c2/Zypad.jpg/220px-Zypad.jpg"/>
          <p:cNvPicPr>
            <a:picLocks noChangeAspect="1" noChangeArrowheads="1"/>
          </p:cNvPicPr>
          <p:nvPr/>
        </p:nvPicPr>
        <p:blipFill>
          <a:blip r:embed="rId6" cstate="print"/>
          <a:srcRect/>
          <a:stretch>
            <a:fillRect/>
          </a:stretch>
        </p:blipFill>
        <p:spPr bwMode="auto">
          <a:xfrm>
            <a:off x="4800600" y="4267200"/>
            <a:ext cx="2095500" cy="1400175"/>
          </a:xfrm>
          <a:prstGeom prst="rect">
            <a:avLst/>
          </a:prstGeom>
          <a:noFill/>
        </p:spPr>
      </p:pic>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2"/>
          </p:nvPr>
        </p:nvSpPr>
        <p:spPr/>
        <p:txBody>
          <a:bodyPr/>
          <a:lstStyle/>
          <a:p>
            <a:r>
              <a:rPr lang="en-US" dirty="0" smtClean="0"/>
              <a:t>GB2312-80</a:t>
            </a:r>
          </a:p>
          <a:p>
            <a:endParaRPr lang="en-US" dirty="0"/>
          </a:p>
          <a:p>
            <a:r>
              <a:rPr lang="en-US" dirty="0"/>
              <a:t>GB2312-80 is the most used internal code in China.</a:t>
            </a:r>
          </a:p>
          <a:p>
            <a:r>
              <a:rPr lang="en-US" dirty="0"/>
              <a:t>GB2312-80 defines 6763 Chinese characters and 682 symbols, and most of the characters are simplified Chinese. GB12345-90 corresponds to GB2312-80. Virtually, GB12345-90 remains as traditional Chinese characters, but its code sequence matches GB2312-80. Also, over 100 multi-to-one Chinese characters are </a:t>
            </a:r>
            <a:r>
              <a:rPr lang="en-US" dirty="0" err="1"/>
              <a:t>added.Arphic</a:t>
            </a:r>
            <a:r>
              <a:rPr lang="en-US" dirty="0"/>
              <a:t> now introduces nearly 100 sets of simplified/traditional Chinese characters conforming to the GB2312-80 rule.</a:t>
            </a:r>
          </a:p>
        </p:txBody>
      </p:sp>
      <p:sp>
        <p:nvSpPr>
          <p:cNvPr id="3" name="Title 2"/>
          <p:cNvSpPr>
            <a:spLocks noGrp="1"/>
          </p:cNvSpPr>
          <p:nvPr>
            <p:ph type="title"/>
          </p:nvPr>
        </p:nvSpPr>
        <p:spPr/>
        <p:txBody>
          <a:bodyPr/>
          <a:lstStyle/>
          <a:p>
            <a:r>
              <a:rPr lang="en-US" dirty="0" smtClean="0"/>
              <a:t>Other Code</a:t>
            </a:r>
            <a:endParaRPr lang="en-US" dirty="0"/>
          </a:p>
        </p:txBody>
      </p:sp>
    </p:spTree>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9888" name="Group 64"/>
          <p:cNvGraphicFramePr>
            <a:graphicFrameLocks noGrp="1"/>
          </p:cNvGraphicFramePr>
          <p:nvPr>
            <p:ph type="tbl" idx="1"/>
          </p:nvPr>
        </p:nvGraphicFramePr>
        <p:xfrm>
          <a:off x="241300" y="990600"/>
          <a:ext cx="8686800" cy="3078159"/>
        </p:xfrm>
        <a:graphic>
          <a:graphicData uri="http://schemas.openxmlformats.org/drawingml/2006/table">
            <a:tbl>
              <a:tblPr/>
              <a:tblGrid>
                <a:gridCol w="742232"/>
                <a:gridCol w="7944568"/>
              </a:tblGrid>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bg1"/>
                          </a:solidFill>
                          <a:effectLst/>
                          <a:latin typeface="Arial" charset="0"/>
                        </a:rPr>
                        <a:t>Software</a:t>
                      </a: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solid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39737">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89826" name="Rectangle 2"/>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r>
              <a:rPr lang="en-US" dirty="0"/>
              <a:t>Computer software, or just software, is any set of machine-readable instructions (most often in the form of a computer program) that directs a computer's processor to perform specific operations</a:t>
            </a:r>
            <a:r>
              <a:rPr lang="en-US" dirty="0" smtClean="0"/>
              <a:t>.</a:t>
            </a:r>
          </a:p>
          <a:p>
            <a:endParaRPr lang="en-US" dirty="0"/>
          </a:p>
          <a:p>
            <a:pPr>
              <a:buFont typeface="Wingdings" pitchFamily="2" charset="2"/>
              <a:buChar char="q"/>
            </a:pPr>
            <a:r>
              <a:rPr lang="en-US" dirty="0" smtClean="0"/>
              <a:t>Operating System</a:t>
            </a:r>
          </a:p>
          <a:p>
            <a:pPr>
              <a:buFont typeface="Wingdings" pitchFamily="2" charset="2"/>
              <a:buChar char="q"/>
            </a:pPr>
            <a:endParaRPr lang="en-US" dirty="0"/>
          </a:p>
          <a:p>
            <a:pPr>
              <a:buFont typeface="Wingdings" pitchFamily="2" charset="2"/>
              <a:buChar char="q"/>
            </a:pPr>
            <a:r>
              <a:rPr lang="en-US" dirty="0" smtClean="0"/>
              <a:t>Application</a:t>
            </a:r>
            <a:endParaRPr lang="en-US" dirty="0"/>
          </a:p>
        </p:txBody>
      </p:sp>
      <p:sp>
        <p:nvSpPr>
          <p:cNvPr id="4" name="Title 3"/>
          <p:cNvSpPr>
            <a:spLocks noGrp="1"/>
          </p:cNvSpPr>
          <p:nvPr>
            <p:ph type="title"/>
          </p:nvPr>
        </p:nvSpPr>
        <p:spPr/>
        <p:txBody>
          <a:bodyPr/>
          <a:lstStyle/>
          <a:p>
            <a:r>
              <a:rPr lang="en-US" dirty="0" smtClean="0"/>
              <a:t>Software</a:t>
            </a:r>
            <a:endParaRPr lang="en-US" dirty="0"/>
          </a:p>
        </p:txBody>
      </p:sp>
      <p:pic>
        <p:nvPicPr>
          <p:cNvPr id="65538" name="Picture 2" descr="http://upload.wikimedia.org/wikipedia/commons/thumb/e/e1/Operating_system_placement.svg/220px-Operating_system_placement.svg.png"/>
          <p:cNvPicPr>
            <a:picLocks noChangeAspect="1" noChangeArrowheads="1"/>
          </p:cNvPicPr>
          <p:nvPr/>
        </p:nvPicPr>
        <p:blipFill>
          <a:blip r:embed="rId2" cstate="print"/>
          <a:srcRect/>
          <a:stretch>
            <a:fillRect/>
          </a:stretch>
        </p:blipFill>
        <p:spPr bwMode="auto">
          <a:xfrm>
            <a:off x="4876800" y="2133599"/>
            <a:ext cx="2362200" cy="3500351"/>
          </a:xfrm>
          <a:prstGeom prst="rect">
            <a:avLst/>
          </a:prstGeom>
          <a:noFill/>
        </p:spPr>
      </p:pic>
    </p:spTree>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3796388"/>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OS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Programming Language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B/S </a:t>
                      </a:r>
                      <a:r>
                        <a:rPr kumimoji="0" lang="en-US" sz="1600" b="0" i="0" u="none" strike="noStrike" cap="none" normalizeH="0" baseline="0" dirty="0" err="1" smtClean="0">
                          <a:ln>
                            <a:noFill/>
                          </a:ln>
                          <a:solidFill>
                            <a:schemeClr val="tx1"/>
                          </a:solidFill>
                          <a:effectLst/>
                          <a:latin typeface="Arial" charset="0"/>
                        </a:rPr>
                        <a:t>vs</a:t>
                      </a:r>
                      <a:r>
                        <a:rPr kumimoji="0" lang="en-US" sz="1600" b="0" i="0" u="none" strike="noStrike" cap="none" normalizeH="0" baseline="0" dirty="0" smtClean="0">
                          <a:ln>
                            <a:noFill/>
                          </a:ln>
                          <a:solidFill>
                            <a:schemeClr val="tx1"/>
                          </a:solidFill>
                          <a:effectLst/>
                          <a:latin typeface="Arial" charset="0"/>
                        </a:rPr>
                        <a:t> C/S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License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2"/>
          </p:nvPr>
        </p:nvSpPr>
        <p:spPr/>
        <p:txBody>
          <a:bodyPr/>
          <a:lstStyle/>
          <a:p>
            <a:r>
              <a:rPr lang="en-US" dirty="0"/>
              <a:t>An operating system (OS) is a collection of software that manages computer hardware resources and provides common services for computer programs. The operating system is an essential component of the system software in a computer system. Application programs usually require an operating system to function</a:t>
            </a:r>
            <a:r>
              <a:rPr lang="en-US" dirty="0" smtClean="0"/>
              <a:t>.</a:t>
            </a:r>
          </a:p>
          <a:p>
            <a:endParaRPr lang="en-US" dirty="0"/>
          </a:p>
          <a:p>
            <a:pPr>
              <a:buFont typeface="Wingdings" pitchFamily="2" charset="2"/>
              <a:buChar char="q"/>
            </a:pPr>
            <a:r>
              <a:rPr lang="en-US" dirty="0"/>
              <a:t>Real-time</a:t>
            </a:r>
          </a:p>
          <a:p>
            <a:pPr>
              <a:buFont typeface="Wingdings" pitchFamily="2" charset="2"/>
              <a:buChar char="q"/>
            </a:pPr>
            <a:r>
              <a:rPr lang="en-US" dirty="0"/>
              <a:t>Multi-user</a:t>
            </a:r>
          </a:p>
          <a:p>
            <a:pPr>
              <a:buFont typeface="Wingdings" pitchFamily="2" charset="2"/>
              <a:buChar char="q"/>
            </a:pPr>
            <a:r>
              <a:rPr lang="en-US" dirty="0"/>
              <a:t>Multi-tasking vs. single-tasking</a:t>
            </a:r>
          </a:p>
          <a:p>
            <a:pPr>
              <a:buFont typeface="Wingdings" pitchFamily="2" charset="2"/>
              <a:buChar char="q"/>
            </a:pPr>
            <a:r>
              <a:rPr lang="en-US" dirty="0"/>
              <a:t>Distributed</a:t>
            </a:r>
          </a:p>
          <a:p>
            <a:pPr>
              <a:buFont typeface="Wingdings" pitchFamily="2" charset="2"/>
              <a:buChar char="q"/>
            </a:pPr>
            <a:r>
              <a:rPr lang="en-US" dirty="0"/>
              <a:t>Embedded</a:t>
            </a:r>
          </a:p>
        </p:txBody>
      </p:sp>
      <p:sp>
        <p:nvSpPr>
          <p:cNvPr id="3" name="Title 2"/>
          <p:cNvSpPr>
            <a:spLocks noGrp="1"/>
          </p:cNvSpPr>
          <p:nvPr>
            <p:ph type="title"/>
          </p:nvPr>
        </p:nvSpPr>
        <p:spPr/>
        <p:txBody>
          <a:bodyPr/>
          <a:lstStyle/>
          <a:p>
            <a:r>
              <a:rPr lang="en-US" dirty="0" smtClean="0"/>
              <a:t>Operating System</a:t>
            </a:r>
            <a:endParaRPr lang="en-US" dirty="0"/>
          </a:p>
        </p:txBody>
      </p:sp>
    </p:spTree>
  </p:cSld>
  <p:clrMapOvr>
    <a:masterClrMapping/>
  </p:clrMapOvr>
  <p:transition>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a:t>
            </a:r>
            <a:endParaRPr lang="en-US" dirty="0"/>
          </a:p>
        </p:txBody>
      </p:sp>
      <p:pic>
        <p:nvPicPr>
          <p:cNvPr id="128005" name="Picture 5"/>
          <p:cNvPicPr>
            <a:picLocks noChangeAspect="1" noChangeArrowheads="1"/>
          </p:cNvPicPr>
          <p:nvPr/>
        </p:nvPicPr>
        <p:blipFill>
          <a:blip r:embed="rId2" cstate="print"/>
          <a:srcRect/>
          <a:stretch>
            <a:fillRect/>
          </a:stretch>
        </p:blipFill>
        <p:spPr bwMode="auto">
          <a:xfrm>
            <a:off x="1371600" y="914400"/>
            <a:ext cx="5715000" cy="5401597"/>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a:t>
            </a:r>
            <a:endParaRPr lang="en-US" dirty="0"/>
          </a:p>
        </p:txBody>
      </p:sp>
      <p:pic>
        <p:nvPicPr>
          <p:cNvPr id="129026" name="Picture 2"/>
          <p:cNvPicPr>
            <a:picLocks noChangeAspect="1" noChangeArrowheads="1"/>
          </p:cNvPicPr>
          <p:nvPr/>
        </p:nvPicPr>
        <p:blipFill>
          <a:blip r:embed="rId2" cstate="print"/>
          <a:srcRect/>
          <a:stretch>
            <a:fillRect/>
          </a:stretch>
        </p:blipFill>
        <p:spPr bwMode="auto">
          <a:xfrm>
            <a:off x="241185" y="990600"/>
            <a:ext cx="5092815" cy="2781651"/>
          </a:xfrm>
          <a:prstGeom prst="rect">
            <a:avLst/>
          </a:prstGeom>
          <a:noFill/>
          <a:ln w="9525">
            <a:noFill/>
            <a:miter lim="800000"/>
            <a:headEnd/>
            <a:tailEnd/>
          </a:ln>
        </p:spPr>
      </p:pic>
      <p:pic>
        <p:nvPicPr>
          <p:cNvPr id="129027" name="Picture 3"/>
          <p:cNvPicPr>
            <a:picLocks noGrp="1" noChangeAspect="1" noChangeArrowheads="1"/>
          </p:cNvPicPr>
          <p:nvPr>
            <p:ph idx="12"/>
          </p:nvPr>
        </p:nvPicPr>
        <p:blipFill>
          <a:blip r:embed="rId3" cstate="print"/>
          <a:srcRect/>
          <a:stretch>
            <a:fillRect/>
          </a:stretch>
        </p:blipFill>
        <p:spPr bwMode="auto">
          <a:xfrm>
            <a:off x="3429000" y="3237425"/>
            <a:ext cx="4992688" cy="2960124"/>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a:t>
            </a:r>
            <a:endParaRPr lang="en-US" dirty="0"/>
          </a:p>
        </p:txBody>
      </p:sp>
      <p:pic>
        <p:nvPicPr>
          <p:cNvPr id="130050" name="Picture 2"/>
          <p:cNvPicPr>
            <a:picLocks noChangeAspect="1" noChangeArrowheads="1"/>
          </p:cNvPicPr>
          <p:nvPr/>
        </p:nvPicPr>
        <p:blipFill>
          <a:blip r:embed="rId2" cstate="print"/>
          <a:srcRect/>
          <a:stretch>
            <a:fillRect/>
          </a:stretch>
        </p:blipFill>
        <p:spPr bwMode="auto">
          <a:xfrm>
            <a:off x="241301" y="762000"/>
            <a:ext cx="5092700" cy="3805081"/>
          </a:xfrm>
          <a:prstGeom prst="rect">
            <a:avLst/>
          </a:prstGeom>
          <a:noFill/>
          <a:ln w="9525">
            <a:noFill/>
            <a:miter lim="800000"/>
            <a:headEnd/>
            <a:tailEnd/>
          </a:ln>
        </p:spPr>
      </p:pic>
      <p:pic>
        <p:nvPicPr>
          <p:cNvPr id="130051" name="Picture 3"/>
          <p:cNvPicPr>
            <a:picLocks noChangeAspect="1" noChangeArrowheads="1"/>
          </p:cNvPicPr>
          <p:nvPr/>
        </p:nvPicPr>
        <p:blipFill>
          <a:blip r:embed="rId3" cstate="print"/>
          <a:srcRect/>
          <a:stretch>
            <a:fillRect/>
          </a:stretch>
        </p:blipFill>
        <p:spPr bwMode="auto">
          <a:xfrm>
            <a:off x="2743200" y="2895443"/>
            <a:ext cx="5876925" cy="334327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box(in)">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0051"/>
                                        </p:tgtEl>
                                        <p:attrNameLst>
                                          <p:attrName>style.visibility</p:attrName>
                                        </p:attrNameLst>
                                      </p:cBhvr>
                                      <p:to>
                                        <p:strVal val="visible"/>
                                      </p:to>
                                    </p:set>
                                    <p:animEffect transition="in" filter="box(in)">
                                      <p:cBhvr>
                                        <p:cTn id="12" dur="500"/>
                                        <p:tgtEl>
                                          <p:spTgt spid="130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a:t>
            </a:r>
            <a:endParaRPr lang="en-US" dirty="0"/>
          </a:p>
        </p:txBody>
      </p:sp>
      <p:pic>
        <p:nvPicPr>
          <p:cNvPr id="131074" name="Picture 2"/>
          <p:cNvPicPr>
            <a:picLocks noChangeAspect="1" noChangeArrowheads="1"/>
          </p:cNvPicPr>
          <p:nvPr/>
        </p:nvPicPr>
        <p:blipFill>
          <a:blip r:embed="rId2" cstate="print"/>
          <a:srcRect/>
          <a:stretch>
            <a:fillRect/>
          </a:stretch>
        </p:blipFill>
        <p:spPr bwMode="auto">
          <a:xfrm>
            <a:off x="1624013" y="1595438"/>
            <a:ext cx="5895975" cy="3667125"/>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012" name="Group 92"/>
          <p:cNvGraphicFramePr>
            <a:graphicFrameLocks noGrp="1"/>
          </p:cNvGraphicFramePr>
          <p:nvPr>
            <p:ph type="tbl" idx="1"/>
          </p:nvPr>
        </p:nvGraphicFramePr>
        <p:xfrm>
          <a:off x="241300" y="990600"/>
          <a:ext cx="8686800" cy="3796388"/>
        </p:xfrm>
        <a:graphic>
          <a:graphicData uri="http://schemas.openxmlformats.org/drawingml/2006/table">
            <a:tbl>
              <a:tblPr/>
              <a:tblGrid>
                <a:gridCol w="742232"/>
                <a:gridCol w="7944568"/>
              </a:tblGrid>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History of Computer</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2"/>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Hardware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Software</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OS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smtClean="0">
                        <a:ln>
                          <a:noFill/>
                        </a:ln>
                        <a:solidFill>
                          <a:schemeClr val="bg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rPr>
                        <a:t>Application</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B0F0"/>
                    </a:solid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Programming Language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B/S </a:t>
                      </a:r>
                      <a:r>
                        <a:rPr kumimoji="0" lang="en-US" sz="1600" b="0" i="0" u="none" strike="noStrike" cap="none" normalizeH="0" baseline="0" dirty="0" err="1" smtClean="0">
                          <a:ln>
                            <a:noFill/>
                          </a:ln>
                          <a:solidFill>
                            <a:schemeClr val="tx1"/>
                          </a:solidFill>
                          <a:effectLst/>
                          <a:latin typeface="Arial" charset="0"/>
                        </a:rPr>
                        <a:t>vs</a:t>
                      </a:r>
                      <a:r>
                        <a:rPr kumimoji="0" lang="en-US" sz="1600" b="0" i="0" u="none" strike="noStrike" cap="none" normalizeH="0" baseline="0" dirty="0" smtClean="0">
                          <a:ln>
                            <a:noFill/>
                          </a:ln>
                          <a:solidFill>
                            <a:schemeClr val="tx1"/>
                          </a:solidFill>
                          <a:effectLst/>
                          <a:latin typeface="Arial" charset="0"/>
                        </a:rPr>
                        <a:t> C/S</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145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568325" marR="0" lvl="1" indent="-228600" algn="l" defTabSz="914400" rtl="0" eaLnBrk="1" fontAlgn="base" latinLnBrk="0" hangingPunct="1">
                        <a:lnSpc>
                          <a:spcPct val="100000"/>
                        </a:lnSpc>
                        <a:spcBef>
                          <a:spcPct val="10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rPr>
                        <a:t>License</a:t>
                      </a: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23112">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cap="flat">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0"/>
                        </a:spcBef>
                        <a:spcAft>
                          <a:spcPct val="0"/>
                        </a:spcAft>
                        <a:buClrTx/>
                        <a:buSzTx/>
                        <a:buFontTx/>
                        <a:buNone/>
                        <a:tabLst/>
                      </a:pPr>
                      <a:r>
                        <a:rPr kumimoji="0" lang="en-US" altLang="en-GB" sz="1800" b="1" i="0" u="none" strike="noStrike" cap="none" normalizeH="0" baseline="0" dirty="0" smtClean="0">
                          <a:ln>
                            <a:noFill/>
                          </a:ln>
                          <a:solidFill>
                            <a:schemeClr val="tx1"/>
                          </a:solidFill>
                          <a:effectLst/>
                          <a:latin typeface="Arial" charset="0"/>
                        </a:rPr>
                        <a:t>Network</a:t>
                      </a:r>
                      <a:endParaRPr kumimoji="0" lang="en-US" sz="1800" b="1" i="0" u="none" strike="noStrike" cap="none" normalizeH="0" baseline="0" dirty="0" smtClean="0">
                        <a:ln>
                          <a:noFill/>
                        </a:ln>
                        <a:solidFill>
                          <a:schemeClr val="tx1"/>
                        </a:solidFill>
                        <a:effectLst/>
                        <a:latin typeface="Arial" charset="0"/>
                      </a:endParaRPr>
                    </a:p>
                  </a:txBody>
                  <a:tcPr marL="91157" marR="91157" anchor="ctr" horzOverflow="overflow">
                    <a:lnL>
                      <a:noFill/>
                    </a:lnL>
                    <a:lnR cap="flat">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594007" name="Rectangle 87"/>
          <p:cNvSpPr>
            <a:spLocks noGrp="1" noChangeArrowheads="1"/>
          </p:cNvSpPr>
          <p:nvPr>
            <p:ph type="title"/>
          </p:nvPr>
        </p:nvSpPr>
        <p:spPr/>
        <p:txBody>
          <a:bodyPr/>
          <a:lstStyle/>
          <a:p>
            <a:r>
              <a:rPr lang="en-US" altLang="en-GB" dirty="0" smtClean="0"/>
              <a:t>Computer Science - Fundamental</a:t>
            </a:r>
            <a:endParaRPr lang="en-US" dirty="0"/>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FS GBU PowerPoint Template - Copy">
  <a:themeElements>
    <a:clrScheme name="Capgemini Template">
      <a:dk1>
        <a:srgbClr val="000000"/>
      </a:dk1>
      <a:lt1>
        <a:srgbClr val="FFFFFF"/>
      </a:lt1>
      <a:dk2>
        <a:srgbClr val="004B66"/>
      </a:dk2>
      <a:lt2>
        <a:srgbClr val="FFFFFF"/>
      </a:lt2>
      <a:accent1>
        <a:srgbClr val="009BCC"/>
      </a:accent1>
      <a:accent2>
        <a:srgbClr val="B69676"/>
      </a:accent2>
      <a:accent3>
        <a:srgbClr val="80CBE6"/>
      </a:accent3>
      <a:accent4>
        <a:srgbClr val="8B6B4B"/>
      </a:accent4>
      <a:accent5>
        <a:srgbClr val="E6F5FA"/>
      </a:accent5>
      <a:accent6>
        <a:srgbClr val="CBC1AD"/>
      </a:accent6>
      <a:hlink>
        <a:srgbClr val="EE7D11"/>
      </a:hlink>
      <a:folHlink>
        <a:srgbClr val="4D740F"/>
      </a:folHlink>
    </a:clrScheme>
    <a:fontScheme name="Capgemini FS Pri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defRPr sz="1600" b="0" dirty="0" smtClean="0"/>
        </a:defPPr>
      </a:lstStyle>
    </a:txDef>
  </a:objectDefaults>
  <a:extraClrSchemeLst>
    <a:extraClrScheme>
      <a:clrScheme name="Capgemini FS Print 1">
        <a:dk1>
          <a:srgbClr val="000000"/>
        </a:dk1>
        <a:lt1>
          <a:srgbClr val="FFFFFF"/>
        </a:lt1>
        <a:dk2>
          <a:srgbClr val="006C8E"/>
        </a:dk2>
        <a:lt2>
          <a:srgbClr val="FFFFFF"/>
        </a:lt2>
        <a:accent1>
          <a:srgbClr val="009BCC"/>
        </a:accent1>
        <a:accent2>
          <a:srgbClr val="7B7B7B"/>
        </a:accent2>
        <a:accent3>
          <a:srgbClr val="FFFFFF"/>
        </a:accent3>
        <a:accent4>
          <a:srgbClr val="000000"/>
        </a:accent4>
        <a:accent5>
          <a:srgbClr val="AACBE2"/>
        </a:accent5>
        <a:accent6>
          <a:srgbClr val="6F6F6F"/>
        </a:accent6>
        <a:hlink>
          <a:srgbClr val="85D0E7"/>
        </a:hlink>
        <a:folHlink>
          <a:srgbClr val="B4B4B4"/>
        </a:folHlink>
      </a:clrScheme>
      <a:clrMap bg1="lt1" tx1="dk1" bg2="lt2" tx2="dk2" accent1="accent1" accent2="accent2" accent3="accent3" accent4="accent4" accent5="accent5" accent6="accent6" hlink="hlink" folHlink="folHlink"/>
    </a:extraClrScheme>
    <a:extraClrScheme>
      <a:clrScheme name="Capgemini FS Print 2">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9F9466"/>
        </a:hlink>
        <a:folHlink>
          <a:srgbClr val="DED7BC"/>
        </a:folHlink>
      </a:clrScheme>
      <a:clrMap bg1="lt1" tx1="dk1" bg2="lt2" tx2="dk2" accent1="accent1" accent2="accent2" accent3="accent3" accent4="accent4" accent5="accent5" accent6="accent6" hlink="hlink" folHlink="folHlink"/>
    </a:extraClrScheme>
    <a:extraClrScheme>
      <a:clrScheme name="Capgemini FS Print 3">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699419"/>
        </a:hlink>
        <a:folHlink>
          <a:srgbClr val="9F9466"/>
        </a:folHlink>
      </a:clrScheme>
      <a:clrMap bg1="lt1" tx1="dk1" bg2="lt2" tx2="dk2" accent1="accent1" accent2="accent2" accent3="accent3" accent4="accent4" accent5="accent5" accent6="accent6" hlink="hlink" folHlink="folHlink"/>
    </a:extraClrScheme>
    <a:extraClrScheme>
      <a:clrScheme name="Capgemini FS Print 4">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40B1D9"/>
        </a:hlink>
        <a:folHlink>
          <a:srgbClr val="9F9466"/>
        </a:folHlink>
      </a:clrScheme>
      <a:clrMap bg1="lt1" tx1="dk1" bg2="lt2" tx2="dk2" accent1="accent1" accent2="accent2" accent3="accent3" accent4="accent4" accent5="accent5" accent6="accent6" hlink="hlink" folHlink="folHlink"/>
    </a:extraClrScheme>
    <a:extraClrScheme>
      <a:clrScheme name="Capgemini FS Print 5">
        <a:dk1>
          <a:srgbClr val="000000"/>
        </a:dk1>
        <a:lt1>
          <a:srgbClr val="FFFFFF"/>
        </a:lt1>
        <a:dk2>
          <a:srgbClr val="0080AD"/>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
      <a:clrScheme name="Capgemini FS Print 6">
        <a:dk1>
          <a:srgbClr val="000000"/>
        </a:dk1>
        <a:lt1>
          <a:srgbClr val="FFFFFF"/>
        </a:lt1>
        <a:dk2>
          <a:srgbClr val="004B66"/>
        </a:dk2>
        <a:lt2>
          <a:srgbClr val="FFFFFF"/>
        </a:lt2>
        <a:accent1>
          <a:srgbClr val="009BCC"/>
        </a:accent1>
        <a:accent2>
          <a:srgbClr val="BBAE78"/>
        </a:accent2>
        <a:accent3>
          <a:srgbClr val="FFFFFF"/>
        </a:accent3>
        <a:accent4>
          <a:srgbClr val="000000"/>
        </a:accent4>
        <a:accent5>
          <a:srgbClr val="AACBE2"/>
        </a:accent5>
        <a:accent6>
          <a:srgbClr val="A99D6C"/>
        </a:accent6>
        <a:hlink>
          <a:srgbClr val="80CBE6"/>
        </a:hlink>
        <a:folHlink>
          <a:srgbClr val="9F94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FS GBU PowerPoint Template - Copy</Template>
  <TotalTime>12533</TotalTime>
  <Words>8607</Words>
  <Application>Microsoft Office PowerPoint</Application>
  <PresentationFormat>On-screen Show (4:3)</PresentationFormat>
  <Paragraphs>922</Paragraphs>
  <Slides>161</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161</vt:i4>
      </vt:variant>
    </vt:vector>
  </HeadingPairs>
  <TitlesOfParts>
    <vt:vector size="163" baseType="lpstr">
      <vt:lpstr>FS GBU PowerPoint Template - Copy</vt:lpstr>
      <vt:lpstr>Packager Shell Object</vt:lpstr>
      <vt:lpstr>Computer Science - Fundamental</vt:lpstr>
      <vt:lpstr>Introduction</vt:lpstr>
      <vt:lpstr>Computer Science - Fundamental</vt:lpstr>
      <vt:lpstr>Electrical Numerical Integrator and Computer (ENIAC), 1946</vt:lpstr>
      <vt:lpstr>Electrical Numerical Integrator and Computer (ENIAC), 1946</vt:lpstr>
      <vt:lpstr>Second Generation Computers (1955 – 1960)</vt:lpstr>
      <vt:lpstr>Third Generation Computers (1960s)</vt:lpstr>
      <vt:lpstr>Fourth Generation Computers (1971 – present)</vt:lpstr>
      <vt:lpstr>Modern Computer</vt:lpstr>
      <vt:lpstr>Infrastructure</vt:lpstr>
      <vt:lpstr>John von Neumann</vt:lpstr>
      <vt:lpstr>Moore’s Law</vt:lpstr>
      <vt:lpstr>Computer Science - Fundamental</vt:lpstr>
      <vt:lpstr>Category</vt:lpstr>
      <vt:lpstr>Computer Science - Fundamental</vt:lpstr>
      <vt:lpstr>CPU</vt:lpstr>
      <vt:lpstr>ALU</vt:lpstr>
      <vt:lpstr>CU</vt:lpstr>
      <vt:lpstr>Register</vt:lpstr>
      <vt:lpstr>Computer Science - Fundamental</vt:lpstr>
      <vt:lpstr>Memory</vt:lpstr>
      <vt:lpstr>Memory</vt:lpstr>
      <vt:lpstr>Memory Types</vt:lpstr>
      <vt:lpstr>Memory Types</vt:lpstr>
      <vt:lpstr>Memory Hierarchy</vt:lpstr>
      <vt:lpstr>Cache Memory</vt:lpstr>
      <vt:lpstr>Exercise</vt:lpstr>
      <vt:lpstr>Computer Science - Fundamental</vt:lpstr>
      <vt:lpstr>I/O Device</vt:lpstr>
      <vt:lpstr>Non-storage Devices</vt:lpstr>
      <vt:lpstr>Storage Devices</vt:lpstr>
      <vt:lpstr>Magnetic Disk</vt:lpstr>
      <vt:lpstr>Optical Disk</vt:lpstr>
      <vt:lpstr>Computer Science - Fundamental</vt:lpstr>
      <vt:lpstr>Connecting CPU and memory</vt:lpstr>
      <vt:lpstr>Bus</vt:lpstr>
      <vt:lpstr>Connecting I/O Devices</vt:lpstr>
      <vt:lpstr>Connecting I/O Devices</vt:lpstr>
      <vt:lpstr>Addressing input/output devices</vt:lpstr>
      <vt:lpstr>Isolated I/O Addressing</vt:lpstr>
      <vt:lpstr>Memory-mapped I/O addressing</vt:lpstr>
      <vt:lpstr>Computer Science - Fundamental</vt:lpstr>
      <vt:lpstr>Number System</vt:lpstr>
      <vt:lpstr>The Decimal System</vt:lpstr>
      <vt:lpstr>Example 1</vt:lpstr>
      <vt:lpstr>Example 2</vt:lpstr>
      <vt:lpstr>The Binary System</vt:lpstr>
      <vt:lpstr>Example 1</vt:lpstr>
      <vt:lpstr>Example 2</vt:lpstr>
      <vt:lpstr>The Hexadecimal System</vt:lpstr>
      <vt:lpstr>Example</vt:lpstr>
      <vt:lpstr>The Octal System</vt:lpstr>
      <vt:lpstr>Example</vt:lpstr>
      <vt:lpstr>Summary of the Four Number Systems</vt:lpstr>
      <vt:lpstr>Summary of the Four Number Systems</vt:lpstr>
      <vt:lpstr>Conversion</vt:lpstr>
      <vt:lpstr>Any Base to Decimal Conversion</vt:lpstr>
      <vt:lpstr>Example 1</vt:lpstr>
      <vt:lpstr>Example 2</vt:lpstr>
      <vt:lpstr>Example 3</vt:lpstr>
      <vt:lpstr>Decimal to Any Base</vt:lpstr>
      <vt:lpstr>Example 1</vt:lpstr>
      <vt:lpstr>Example 2</vt:lpstr>
      <vt:lpstr>Example 3</vt:lpstr>
      <vt:lpstr>Binary-Hexadecimal Conversion</vt:lpstr>
      <vt:lpstr>Example 1</vt:lpstr>
      <vt:lpstr>Example 2</vt:lpstr>
      <vt:lpstr>Binary-Octal Conversion</vt:lpstr>
      <vt:lpstr>Octal-Hexadecimal Conversion</vt:lpstr>
      <vt:lpstr>Computer Science - Fundamental</vt:lpstr>
      <vt:lpstr>Data Inside the Computer</vt:lpstr>
      <vt:lpstr>Data Inside the Computer</vt:lpstr>
      <vt:lpstr>Storing Numbers</vt:lpstr>
      <vt:lpstr>Storing Integers</vt:lpstr>
      <vt:lpstr>Unsigned representation</vt:lpstr>
      <vt:lpstr>Example 1</vt:lpstr>
      <vt:lpstr>Example 2</vt:lpstr>
      <vt:lpstr>Sign-and-Magnitude Representation</vt:lpstr>
      <vt:lpstr>Example 1</vt:lpstr>
      <vt:lpstr>Example 2</vt:lpstr>
      <vt:lpstr>Storing Reals</vt:lpstr>
      <vt:lpstr>Example</vt:lpstr>
      <vt:lpstr>Floating-Point Representation</vt:lpstr>
      <vt:lpstr>Example 1</vt:lpstr>
      <vt:lpstr>Example 2</vt:lpstr>
      <vt:lpstr>Storing Text</vt:lpstr>
      <vt:lpstr>Codes</vt:lpstr>
      <vt:lpstr>ASCII</vt:lpstr>
      <vt:lpstr>Unicode</vt:lpstr>
      <vt:lpstr>Other Code</vt:lpstr>
      <vt:lpstr>Computer Science - Fundamental</vt:lpstr>
      <vt:lpstr>Software</vt:lpstr>
      <vt:lpstr>Computer Science - Fundamental</vt:lpstr>
      <vt:lpstr>Operating System</vt:lpstr>
      <vt:lpstr>Overview</vt:lpstr>
      <vt:lpstr>Overview</vt:lpstr>
      <vt:lpstr>Overview</vt:lpstr>
      <vt:lpstr>Overview</vt:lpstr>
      <vt:lpstr>Computer Science - Fundamental</vt:lpstr>
      <vt:lpstr>Application</vt:lpstr>
      <vt:lpstr>Computer Science - Fundamental</vt:lpstr>
      <vt:lpstr>Programming Language</vt:lpstr>
      <vt:lpstr>Programming Language</vt:lpstr>
      <vt:lpstr>Machine Languages</vt:lpstr>
      <vt:lpstr>Assembly Languages</vt:lpstr>
      <vt:lpstr>High-Level Languages</vt:lpstr>
      <vt:lpstr>High-Level Languages</vt:lpstr>
      <vt:lpstr>Ranks</vt:lpstr>
      <vt:lpstr>Translation</vt:lpstr>
      <vt:lpstr>Translation process</vt:lpstr>
      <vt:lpstr>Programming Paradigms</vt:lpstr>
      <vt:lpstr>Computer Science - Fundamental</vt:lpstr>
      <vt:lpstr>Client/Server</vt:lpstr>
      <vt:lpstr>Browser/Server (web-based application)</vt:lpstr>
      <vt:lpstr>Comparison</vt:lpstr>
      <vt:lpstr>Comparison</vt:lpstr>
      <vt:lpstr>Comparison</vt:lpstr>
      <vt:lpstr>Comparison</vt:lpstr>
      <vt:lpstr>Comparison</vt:lpstr>
      <vt:lpstr>Computer Science - Fundamental</vt:lpstr>
      <vt:lpstr>License</vt:lpstr>
      <vt:lpstr>Computer Science - Fundamental</vt:lpstr>
      <vt:lpstr>Computer Network</vt:lpstr>
      <vt:lpstr>Computer Science - Fundamental</vt:lpstr>
      <vt:lpstr>Network Criteria</vt:lpstr>
      <vt:lpstr>Physical Structures</vt:lpstr>
      <vt:lpstr>Physical Structures</vt:lpstr>
      <vt:lpstr>Categories of Networks</vt:lpstr>
      <vt:lpstr>Internet</vt:lpstr>
      <vt:lpstr>Internet</vt:lpstr>
      <vt:lpstr>Intranet</vt:lpstr>
      <vt:lpstr>Computer Science - Fundamental</vt:lpstr>
      <vt:lpstr>TCP/IP Protocol</vt:lpstr>
      <vt:lpstr>TCP/IP Protocol</vt:lpstr>
      <vt:lpstr>TCP/IP Protocol</vt:lpstr>
      <vt:lpstr>Application Layer</vt:lpstr>
      <vt:lpstr>Transport Layer</vt:lpstr>
      <vt:lpstr>Transport Layer</vt:lpstr>
      <vt:lpstr>Transport Layer</vt:lpstr>
      <vt:lpstr>The Network Layer</vt:lpstr>
      <vt:lpstr>The Network Layer</vt:lpstr>
      <vt:lpstr>The Network Layer</vt:lpstr>
      <vt:lpstr>The Network Layer</vt:lpstr>
      <vt:lpstr>Data Link Layer</vt:lpstr>
      <vt:lpstr>Data Link Layer</vt:lpstr>
      <vt:lpstr>Data Link Layer</vt:lpstr>
      <vt:lpstr>Physical Layer</vt:lpstr>
      <vt:lpstr>Summary</vt:lpstr>
      <vt:lpstr>An Exchange Using the TCP/IP Model</vt:lpstr>
      <vt:lpstr>Computer Science - Fundamental</vt:lpstr>
      <vt:lpstr>Internet Application</vt:lpstr>
      <vt:lpstr>Electronic-mail</vt:lpstr>
      <vt:lpstr>Mail Access Protocols</vt:lpstr>
      <vt:lpstr>Mail Access Protocols</vt:lpstr>
      <vt:lpstr>File Transfer Protocol (FTP)</vt:lpstr>
      <vt:lpstr>Remote Login – TELNET</vt:lpstr>
      <vt:lpstr>The World Wide Web (WWW)</vt:lpstr>
      <vt:lpstr>The World Wide Web (WWW)</vt:lpstr>
      <vt:lpstr>The World Wide Web (WWW)</vt:lpstr>
      <vt:lpstr>The World Wide Web (WWW)</vt:lpstr>
      <vt:lpstr>Slide 160</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White background</dc:subject>
  <dc:creator>jasjin</dc:creator>
  <cp:lastModifiedBy>jasjin</cp:lastModifiedBy>
  <cp:revision>290</cp:revision>
  <cp:lastPrinted>2001-10-18T16:19:51Z</cp:lastPrinted>
  <dcterms:created xsi:type="dcterms:W3CDTF">2013-07-29T03:40:34Z</dcterms:created>
  <dcterms:modified xsi:type="dcterms:W3CDTF">2013-08-08T06:01:38Z</dcterms:modified>
</cp:coreProperties>
</file>